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  <p:sldMasterId id="2147483670" r:id="rId6"/>
  </p:sldMasterIdLst>
  <p:notesMasterIdLst>
    <p:notesMasterId r:id="rId13"/>
  </p:notesMasterIdLst>
  <p:sldIdLst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4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Athletics</c:v>
                </c:pt>
              </c:strCache>
            </c:strRef>
          </c:tx>
          <c:spPr>
            <a:solidFill>
              <a:schemeClr val="accent1">
                <a:tint val="55000"/>
                <a:satMod val="130000"/>
              </a:schemeClr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Spring</c:v>
                </c:pt>
                <c:pt idx="1">
                  <c:v>Summer</c:v>
                </c:pt>
                <c:pt idx="2">
                  <c:v>Fall</c:v>
                </c:pt>
                <c:pt idx="3">
                  <c:v>Winter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895</c:v>
                </c:pt>
                <c:pt idx="1">
                  <c:v>1250</c:v>
                </c:pt>
                <c:pt idx="2">
                  <c:v>1490</c:v>
                </c:pt>
                <c:pt idx="3">
                  <c:v>1130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8E-4085-B8E8-1434FEEDF4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Leisure</c:v>
                </c:pt>
              </c:strCache>
            </c:strRef>
          </c:tx>
          <c:spPr>
            <a:solidFill>
              <a:schemeClr val="accent2">
                <a:tint val="55000"/>
                <a:satMod val="130000"/>
              </a:schemeClr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Spring</c:v>
                </c:pt>
                <c:pt idx="1">
                  <c:v>Summer</c:v>
                </c:pt>
                <c:pt idx="2">
                  <c:v>Fall</c:v>
                </c:pt>
                <c:pt idx="3">
                  <c:v>Winter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630</c:v>
                </c:pt>
                <c:pt idx="1">
                  <c:v>350</c:v>
                </c:pt>
                <c:pt idx="2">
                  <c:v>585</c:v>
                </c:pt>
                <c:pt idx="3">
                  <c:v>750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8E-4085-B8E8-1434FEEDF4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Arts</c:v>
                </c:pt>
              </c:strCache>
            </c:strRef>
          </c:tx>
          <c:spPr>
            <a:solidFill>
              <a:schemeClr val="accent3">
                <a:tint val="55000"/>
                <a:satMod val="130000"/>
              </a:schemeClr>
            </a:soli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Spring</c:v>
                </c:pt>
                <c:pt idx="1">
                  <c:v>Summer</c:v>
                </c:pt>
                <c:pt idx="2">
                  <c:v>Fall</c:v>
                </c:pt>
                <c:pt idx="3">
                  <c:v>Winter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720</c:v>
                </c:pt>
                <c:pt idx="1">
                  <c:v>820</c:v>
                </c:pt>
                <c:pt idx="2">
                  <c:v>690</c:v>
                </c:pt>
                <c:pt idx="3">
                  <c:v>710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8E-4085-B8E8-1434FEEDF4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83022448"/>
        <c:axId val="383024016"/>
      </c:barChart>
      <c:catAx>
        <c:axId val="383022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024016"/>
        <c:crosses val="autoZero"/>
        <c:auto val="1"/>
        <c:lblAlgn val="ctr"/>
        <c:lblOffset val="100"/>
        <c:noMultiLvlLbl val="0"/>
      </c:catAx>
      <c:valAx>
        <c:axId val="383024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022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 smtClean="0"/>
              <a:t>By Age Category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Youth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marker>
            <c:symbol val="none"/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3822</c:v>
                </c:pt>
                <c:pt idx="1">
                  <c:v>4675</c:v>
                </c:pt>
                <c:pt idx="2">
                  <c:v>4535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CFE-4565-B16C-0FB17964E1D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Adult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marker>
            <c:symbol val="none"/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1588</c:v>
                </c:pt>
                <c:pt idx="1">
                  <c:v>1833</c:v>
                </c:pt>
                <c:pt idx="2">
                  <c:v>1925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CFE-4565-B16C-0FB17964E1D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Senior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marker>
            <c:symbol val="none"/>
          </c:marker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2240</c:v>
                </c:pt>
                <c:pt idx="1">
                  <c:v>2534</c:v>
                </c:pt>
                <c:pt idx="2">
                  <c:v>2897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CFE-4565-B16C-0FB17964E1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83028720"/>
        <c:axId val="383025976"/>
      </c:lineChart>
      <c:catAx>
        <c:axId val="38302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025976"/>
        <c:crosses val="autoZero"/>
        <c:auto val="1"/>
        <c:lblAlgn val="ctr"/>
        <c:lblOffset val="100"/>
        <c:noMultiLvlLbl val="0"/>
      </c:catAx>
      <c:valAx>
        <c:axId val="383025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028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73581-1ABA-4659-973C-2ED28229AC21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B9146-328F-47A5-A598-B19CC8FAC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20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Lastname_Firstname_3B_Enrollment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7E3328-3057-4D50-BA0C-C4DA636D292F}" type="datetime1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E0C8D8-F0D3-4E6A-A46D-5EAD5A1903C7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5324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Lastname_Firstname_3B_Enrollment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52DA46-0944-4367-B3B4-BB57D5BE4ABE}" type="datetime1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E0C8D8-F0D3-4E6A-A46D-5EAD5A1903C7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5348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251C3C-98C1-4439-A4C5-028F14C20B61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tint val="2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>
                  <a:tint val="2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2B7703-C1AA-469C-AB81-49F35C4B26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8458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CF47-7EF7-4918-A9F4-FF1E8195503D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61F10B-05A0-479C-99F2-FFB630DCE2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48852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623ECF-ACED-411D-BE4F-23D2749E7F3E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61F10B-05A0-479C-99F2-FFB630DCE2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69880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CF47-7EF7-4918-A9F4-FF1E8195503D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61F10B-05A0-479C-99F2-FFB630DCE2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47775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8DEA3D-78B2-466E-9042-4FC150859706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61F10B-05A0-479C-99F2-FFB630DCE2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41718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8EF347-2AF0-4BAF-BB68-1C82EBAEB2AB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61F10B-05A0-479C-99F2-FFB630DCE2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1596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5A151-4745-4F20-BF09-653BA97AA696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2B7703-C1AA-469C-AB81-49F35C4B26E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662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5A151-4745-4F20-BF09-653BA97AA696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2B7703-C1AA-469C-AB81-49F35C4B26E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871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5A151-4745-4F20-BF09-653BA97AA696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2B7703-C1AA-469C-AB81-49F35C4B26E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289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5A151-4745-4F20-BF09-653BA97AA696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2B7703-C1AA-469C-AB81-49F35C4B26E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597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5A151-4745-4F20-BF09-653BA97AA696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2B7703-C1AA-469C-AB81-49F35C4B26E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52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5A151-4745-4F20-BF09-653BA97AA696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2B7703-C1AA-469C-AB81-49F35C4B26E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748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City of </a:t>
            </a:r>
            <a:r>
              <a:rPr lang="en-US" sz="4000" dirty="0" smtClean="0"/>
              <a:t>Pacifica Bay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r>
              <a:rPr lang="en-US" sz="4000" dirty="0"/>
              <a:t>Parks and Recreation Department</a:t>
            </a: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Enrollment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5401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Recreation Program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4024488"/>
              </p:ext>
            </p:extLst>
          </p:nvPr>
        </p:nvGraphicFramePr>
        <p:xfrm>
          <a:off x="1143000" y="2057400"/>
          <a:ext cx="9872664" cy="3200400"/>
        </p:xfrm>
        <a:graphic>
          <a:graphicData uri="http://schemas.openxmlformats.org/drawingml/2006/table">
            <a:tbl>
              <a:tblPr firstRow="1" bandCol="1">
                <a:tableStyleId>{8799B23B-EC83-4686-B30A-512413B5E67A}</a:tableStyleId>
              </a:tblPr>
              <a:tblGrid>
                <a:gridCol w="2468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8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81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68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0100">
                <a:tc>
                  <a:txBody>
                    <a:bodyPr/>
                    <a:lstStyle/>
                    <a:p>
                      <a:pPr algn="ctr"/>
                      <a:endParaRPr lang="en-US" sz="2800" b="1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Athletics</a:t>
                      </a:r>
                      <a:endParaRPr lang="en-US" sz="28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Leisure</a:t>
                      </a:r>
                      <a:endParaRPr lang="en-US" sz="28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Arts</a:t>
                      </a:r>
                      <a:endParaRPr lang="en-US" sz="2800" dirty="0"/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Largest</a:t>
                      </a:r>
                      <a:r>
                        <a:rPr lang="en-US" b="1" baseline="0" dirty="0" smtClean="0"/>
                        <a:t> Enrollments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Team sports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Personal development</a:t>
                      </a:r>
                      <a:r>
                        <a:rPr lang="en-US" baseline="0" dirty="0" smtClean="0"/>
                        <a:t> classes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Music and dance classes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Average Enrollment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85% of capacity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62%</a:t>
                      </a:r>
                      <a:r>
                        <a:rPr lang="en-US" baseline="0" dirty="0" smtClean="0"/>
                        <a:t> of capacity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78% of capacity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Primary</a:t>
                      </a:r>
                      <a:r>
                        <a:rPr lang="en-US" b="1" baseline="0" dirty="0" smtClean="0"/>
                        <a:t> Market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Youth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Older adults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Young adults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21503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Youth Athletic Programs </a:t>
            </a:r>
            <a:endParaRPr 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sp>
        <p:nvSpPr>
          <p:cNvPr id="8" name="Rectangle 7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endParaRPr lang="en-US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7691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Enrollment Comparison by Category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974272"/>
              </p:ext>
            </p:extLst>
          </p:nvPr>
        </p:nvGraphicFramePr>
        <p:xfrm>
          <a:off x="1143000" y="2057400"/>
          <a:ext cx="9872663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531670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series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389120" cy="6400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60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0068501"/>
              </p:ext>
            </p:extLst>
          </p:nvPr>
        </p:nvGraphicFramePr>
        <p:xfrm>
          <a:off x="5851525" y="1096963"/>
          <a:ext cx="5213350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9603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4154520"/>
            <a:ext cx="9031224" cy="136380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As the population of Pacifica Bay grows, additional recreation programs will be needed to meet rising demand, particularly in the youth athletic area.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8258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1_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3.xml><?xml version="1.0" encoding="utf-8"?>
<a:theme xmlns:a="http://schemas.openxmlformats.org/drawingml/2006/main" name="2_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4.xml><?xml version="1.0" encoding="utf-8"?>
<a:theme xmlns:a="http://schemas.openxmlformats.org/drawingml/2006/main" name="3_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5.xml><?xml version="1.0" encoding="utf-8"?>
<a:theme xmlns:a="http://schemas.openxmlformats.org/drawingml/2006/main" name="4_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6.xml><?xml version="1.0" encoding="utf-8"?>
<a:theme xmlns:a="http://schemas.openxmlformats.org/drawingml/2006/main" name="5_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PresentationFormat>Widescreen</PresentationFormat>
  <Paragraphs>28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Calibri</vt:lpstr>
      <vt:lpstr>Corbel</vt:lpstr>
      <vt:lpstr>Basis</vt:lpstr>
      <vt:lpstr>1_Basis</vt:lpstr>
      <vt:lpstr>2_Basis</vt:lpstr>
      <vt:lpstr>3_Basis</vt:lpstr>
      <vt:lpstr>4_Basis</vt:lpstr>
      <vt:lpstr>5_Basis</vt:lpstr>
      <vt:lpstr>City of Pacifica Bay  Parks and Recreation Department</vt:lpstr>
      <vt:lpstr>Recreation Program Summary</vt:lpstr>
      <vt:lpstr>Youth Athletic Programs </vt:lpstr>
      <vt:lpstr>Enrollment Comparison by Category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of Pacifica Bay  Parks and Recreation Department</dc:title>
  <dc:creator>GO! Series</dc:creator>
  <dcterms:created xsi:type="dcterms:W3CDTF">2015-10-19T00:19:02Z</dcterms:created>
  <dcterms:modified xsi:type="dcterms:W3CDTF">2015-10-19T00:19:31Z</dcterms:modified>
</cp:coreProperties>
</file>