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Kensington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285730</c:v>
                </c:pt>
                <c:pt idx="1">
                  <c:v>436850</c:v>
                </c:pt>
                <c:pt idx="2">
                  <c:v>328765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5E-4645-985D-EE27A8F877A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Markham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623217</c:v>
                </c:pt>
                <c:pt idx="1">
                  <c:v>773934</c:v>
                </c:pt>
                <c:pt idx="2">
                  <c:v>582149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55E-4645-985D-EE27A8F877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8388864"/>
        <c:axId val="678380704"/>
      </c:barChart>
      <c:catAx>
        <c:axId val="678388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8380704"/>
        <c:crosses val="autoZero"/>
        <c:auto val="1"/>
        <c:lblAlgn val="ctr"/>
        <c:lblOffset val="100"/>
        <c:noMultiLvlLbl val="0"/>
      </c:catAx>
      <c:valAx>
        <c:axId val="678380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783888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Kensington</c:v>
                </c:pt>
              </c:strCache>
            </c:strRef>
          </c:tx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1568794</c:v>
                </c:pt>
                <c:pt idx="1">
                  <c:v>2018453</c:v>
                </c:pt>
                <c:pt idx="2">
                  <c:v>2569871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542-41BD-AC2C-C54D7690F23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Markham</c:v>
                </c:pt>
              </c:strCache>
            </c:strRef>
          </c:tx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526843</c:v>
                </c:pt>
                <c:pt idx="1">
                  <c:v>596348</c:v>
                </c:pt>
                <c:pt idx="2">
                  <c:v>623413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542-41BD-AC2C-C54D7690F23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Bering</c:v>
                </c:pt>
              </c:strCache>
            </c:strRef>
          </c:tx>
          <c:cat>
            <c:numRef>
              <c:f>Sheet1!$A$2:$A$4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893211</c:v>
                </c:pt>
                <c:pt idx="1">
                  <c:v>956842</c:v>
                </c:pt>
                <c:pt idx="2">
                  <c:v>1279564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542-41BD-AC2C-C54D7690F2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8382880"/>
        <c:axId val="678383424"/>
      </c:lineChart>
      <c:catAx>
        <c:axId val="678382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8383424"/>
        <c:crosses val="autoZero"/>
        <c:auto val="1"/>
        <c:lblAlgn val="ctr"/>
        <c:lblOffset val="100"/>
        <c:noMultiLvlLbl val="0"/>
      </c:catAx>
      <c:valAx>
        <c:axId val="678383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78382880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30073-4BCA-49F1-AEFE-45D3DD4F7CD9}" type="datetimeFigureOut">
              <a:rPr lang="en-US" smtClean="0"/>
              <a:t>11/5/2015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428C0-7BF6-4A0B-A53D-EB36A025B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57200" y="720725"/>
            <a:ext cx="6400800" cy="3600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48080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2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57200" y="720725"/>
            <a:ext cx="6400800" cy="3600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27605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41BA8A-8731-4DD8-AD34-FB3F3F2D5F79}" type="datetime1">
              <a:rPr kumimoji="0" lang="en-US" sz="5400" b="0" i="0" u="none" strike="noStrike" kern="1200" cap="all" spc="0" normalizeH="0" baseline="0" noProof="0" smtClean="0">
                <a:ln>
                  <a:noFill/>
                </a:ln>
                <a:solidFill>
                  <a:srgbClr val="B80E0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11/5/2015</a:t>
            </a:fld>
            <a:endParaRPr kumimoji="0" lang="en-US" sz="5400" b="0" i="0" u="none" strike="noStrike" kern="1200" cap="all" spc="0" normalizeH="0" baseline="0" noProof="0">
              <a:ln>
                <a:noFill/>
              </a:ln>
              <a:solidFill>
                <a:srgbClr val="B80E0F">
                  <a:lumMod val="5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0" i="0" u="none" strike="noStrike" kern="1200" cap="all" spc="0" normalizeH="0" baseline="0" noProof="0">
              <a:ln>
                <a:noFill/>
              </a:ln>
              <a:solidFill>
                <a:srgbClr val="B80E0F">
                  <a:lumMod val="5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AAB63C0-4869-4429-9E96-BAA6CB9F6146}" type="slidenum">
              <a:rPr kumimoji="0" lang="en-US" sz="2400" b="0" i="0" u="none" strike="noStrike" kern="1200" cap="all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400" b="0" i="0" u="none" strike="noStrike" kern="1200" cap="all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29069461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25B08D-F3F7-4DDC-B1D0-024337A6F06D}" type="datetime1">
              <a:rPr kumimoji="0" lang="en-US" sz="3200" b="0" i="0" u="none" strike="noStrike" kern="1200" cap="all" spc="0" normalizeH="0" baseline="0" noProof="0" smtClean="0">
                <a:ln>
                  <a:noFill/>
                </a:ln>
                <a:solidFill>
                  <a:srgbClr val="B80E0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11/5/2015</a:t>
            </a:fld>
            <a:endParaRPr kumimoji="0" lang="en-US" sz="3200" b="0" i="0" u="none" strike="noStrike" kern="1200" cap="all" spc="0" normalizeH="0" baseline="0" noProof="0" dirty="0">
              <a:ln>
                <a:noFill/>
              </a:ln>
              <a:solidFill>
                <a:srgbClr val="B80E0F">
                  <a:lumMod val="5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all" spc="0" normalizeH="0" baseline="0" noProof="0">
              <a:ln>
                <a:noFill/>
              </a:ln>
              <a:solidFill>
                <a:srgbClr val="B80E0F">
                  <a:lumMod val="5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1D5453-56F3-48E9-AD7F-010D4EC1FDDB}" type="slidenum">
              <a:rPr kumimoji="0" lang="en-US" sz="3200" b="0" i="0" u="none" strike="noStrike" kern="1200" cap="all" spc="0" normalizeH="0" baseline="0" noProof="0" smtClean="0">
                <a:ln>
                  <a:noFill/>
                </a:ln>
                <a:solidFill>
                  <a:srgbClr val="B80E0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3200" b="0" i="0" u="none" strike="noStrike" kern="1200" cap="all" spc="0" normalizeH="0" baseline="0" noProof="0">
              <a:ln>
                <a:noFill/>
              </a:ln>
              <a:solidFill>
                <a:srgbClr val="B80E0F">
                  <a:lumMod val="5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7947244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E97850B-6098-439A-9560-B85FF58929C9}" type="datetime1">
              <a:rPr kumimoji="0" lang="en-US" sz="3200" b="0" i="0" u="none" strike="noStrike" kern="1200" cap="all" spc="0" normalizeH="0" baseline="0" noProof="0" smtClean="0">
                <a:ln>
                  <a:noFill/>
                </a:ln>
                <a:solidFill>
                  <a:srgbClr val="B80E0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11/5/2015</a:t>
            </a:fld>
            <a:endParaRPr kumimoji="0" lang="en-US" sz="3200" b="0" i="0" u="none" strike="noStrike" kern="1200" cap="all" spc="0" normalizeH="0" baseline="0" noProof="0" dirty="0">
              <a:ln>
                <a:noFill/>
              </a:ln>
              <a:solidFill>
                <a:srgbClr val="B80E0F">
                  <a:lumMod val="5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all" spc="0" normalizeH="0" baseline="0" noProof="0">
              <a:ln>
                <a:noFill/>
              </a:ln>
              <a:solidFill>
                <a:srgbClr val="B80E0F">
                  <a:lumMod val="5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E7BCC4-C1C2-447D-BFAE-8FFF6DEA6026}" type="slidenum">
              <a:rPr kumimoji="0" lang="en-US" sz="3200" b="0" i="0" u="none" strike="noStrike" kern="1200" cap="all" spc="0" normalizeH="0" baseline="0" noProof="0" smtClean="0">
                <a:ln>
                  <a:noFill/>
                </a:ln>
                <a:solidFill>
                  <a:srgbClr val="B80E0F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3200" b="0" i="0" u="none" strike="noStrike" kern="1200" cap="all" spc="0" normalizeH="0" baseline="0" noProof="0">
              <a:ln>
                <a:noFill/>
              </a:ln>
              <a:solidFill>
                <a:srgbClr val="B80E0F">
                  <a:lumMod val="50000"/>
                </a:srgb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790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transition spd="med">
    <p:zoom dir="in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Pacifica Bay </a:t>
            </a:r>
            <a:br>
              <a:rPr lang="en-US" dirty="0" smtClean="0"/>
            </a:br>
            <a:r>
              <a:rPr lang="en-US" dirty="0" smtClean="0"/>
              <a:t>Planning Department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Real Estate Development Report to the City Council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12227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Builder Sales Status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05256129"/>
              </p:ext>
            </p:extLst>
          </p:nvPr>
        </p:nvGraphicFramePr>
        <p:xfrm>
          <a:off x="685800" y="2063750"/>
          <a:ext cx="9144000" cy="34226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40883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87111" marR="871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Kensington</a:t>
                      </a:r>
                      <a:endParaRPr lang="en-US" sz="2400" dirty="0"/>
                    </a:p>
                  </a:txBody>
                  <a:tcPr marL="87111" marR="871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Markham</a:t>
                      </a:r>
                      <a:endParaRPr lang="en-US" sz="2400" dirty="0"/>
                    </a:p>
                  </a:txBody>
                  <a:tcPr marL="87111" marR="87111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088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Percent Sold</a:t>
                      </a:r>
                      <a:endParaRPr lang="en-US" sz="2400" dirty="0"/>
                    </a:p>
                  </a:txBody>
                  <a:tcPr marL="87111" marR="871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75%</a:t>
                      </a:r>
                      <a:endParaRPr lang="en-US" sz="2400" dirty="0"/>
                    </a:p>
                  </a:txBody>
                  <a:tcPr marL="87111" marR="871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50%</a:t>
                      </a:r>
                      <a:endParaRPr lang="en-US" sz="2400" dirty="0"/>
                    </a:p>
                  </a:txBody>
                  <a:tcPr marL="87111" marR="87111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088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Projected Completion</a:t>
                      </a:r>
                      <a:endParaRPr lang="en-US" sz="2400" dirty="0"/>
                    </a:p>
                  </a:txBody>
                  <a:tcPr marL="87111" marR="871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October 2018</a:t>
                      </a:r>
                      <a:endParaRPr lang="en-US" sz="2400" dirty="0"/>
                    </a:p>
                  </a:txBody>
                  <a:tcPr marL="87111" marR="871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June 2019</a:t>
                      </a:r>
                      <a:endParaRPr lang="en-US" sz="2400" dirty="0"/>
                    </a:p>
                  </a:txBody>
                  <a:tcPr marL="87111" marR="87111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2860296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Development Fees Paid to City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19404964"/>
              </p:ext>
            </p:extLst>
          </p:nvPr>
        </p:nvGraphicFramePr>
        <p:xfrm>
          <a:off x="2038351" y="2063751"/>
          <a:ext cx="7796213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91519127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Projected Property Tax </a:t>
            </a:r>
            <a:br>
              <a:rPr lang="en-US" sz="4000" dirty="0" smtClean="0"/>
            </a:br>
            <a:r>
              <a:rPr lang="en-US" sz="4000" dirty="0" smtClean="0"/>
              <a:t>from New Housing</a:t>
            </a:r>
            <a:endParaRPr lang="en-US" sz="4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82868212"/>
              </p:ext>
            </p:extLst>
          </p:nvPr>
        </p:nvGraphicFramePr>
        <p:xfrm>
          <a:off x="1981200" y="1524001"/>
          <a:ext cx="8229600" cy="4632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01526334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5</TotalTime>
  <Words>35</Words>
  <PresentationFormat>Widescreen</PresentationFormat>
  <Paragraphs>13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Impact</vt:lpstr>
      <vt:lpstr>1_Main Event</vt:lpstr>
      <vt:lpstr>Pacifica Bay  Planning Department</vt:lpstr>
      <vt:lpstr>Builder Sales Status</vt:lpstr>
      <vt:lpstr>Development Fees Paid to City</vt:lpstr>
      <vt:lpstr>Projected Property Tax  from New Housing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Pacifica Bay  Planning Department</dc:title>
  <dc:creator>GO! Series</dc:creator>
  <dcterms:created xsi:type="dcterms:W3CDTF">2015-07-08T13:19:51Z</dcterms:created>
  <dcterms:modified xsi:type="dcterms:W3CDTF">2015-11-05T05:08:57Z</dcterms:modified>
</cp:coreProperties>
</file>