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</p:sldMasterIdLst>
  <p:notesMasterIdLst>
    <p:notesMasterId r:id="rId57"/>
  </p:notesMasterIdLst>
  <p:sldIdLst>
    <p:sldId id="318" r:id="rId3"/>
    <p:sldId id="319" r:id="rId4"/>
    <p:sldId id="320" r:id="rId5"/>
    <p:sldId id="426" r:id="rId6"/>
    <p:sldId id="384" r:id="rId7"/>
    <p:sldId id="451" r:id="rId8"/>
    <p:sldId id="455" r:id="rId9"/>
    <p:sldId id="456" r:id="rId10"/>
    <p:sldId id="452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394" r:id="rId20"/>
    <p:sldId id="453" r:id="rId21"/>
    <p:sldId id="395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8" r:id="rId44"/>
    <p:sldId id="449" r:id="rId45"/>
    <p:sldId id="410" r:id="rId46"/>
    <p:sldId id="454" r:id="rId47"/>
    <p:sldId id="411" r:id="rId48"/>
    <p:sldId id="413" r:id="rId49"/>
    <p:sldId id="414" r:id="rId50"/>
    <p:sldId id="416" r:id="rId51"/>
    <p:sldId id="417" r:id="rId52"/>
    <p:sldId id="355" r:id="rId53"/>
    <p:sldId id="450" r:id="rId54"/>
    <p:sldId id="415" r:id="rId55"/>
    <p:sldId id="356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05" autoAdjust="0"/>
  </p:normalViewPr>
  <p:slideViewPr>
    <p:cSldViewPr>
      <p:cViewPr varScale="1">
        <p:scale>
          <a:sx n="86" d="100"/>
          <a:sy n="86" d="100"/>
        </p:scale>
        <p:origin x="9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7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0B399E2-77A4-42C1-8F81-88FD75C7FD6C}" type="datetimeFigureOut">
              <a:rPr lang="en-US"/>
              <a:pPr>
                <a:defRPr/>
              </a:pPr>
              <a:t>2/10/2016</a:t>
            </a:fld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369B531-0DDF-4CC5-BEB3-36843EAA6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70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the Presentations</a:t>
            </a:r>
          </a:p>
          <a:p>
            <a:endParaRPr lang="en-US" dirty="0" smtClean="0"/>
          </a:p>
          <a:p>
            <a:r>
              <a:rPr lang="en-US" dirty="0" smtClean="0"/>
              <a:t>The presentations cover the objectives found in the opening of each chapter.</a:t>
            </a:r>
          </a:p>
          <a:p>
            <a:r>
              <a:rPr lang="en-US" dirty="0" smtClean="0"/>
              <a:t>All chapter objectives are listed in the beginning of each presentation. </a:t>
            </a:r>
          </a:p>
          <a:p>
            <a:r>
              <a:rPr lang="en-US" dirty="0" smtClean="0"/>
              <a:t>You may customize the presentations to fit your class needs. </a:t>
            </a:r>
          </a:p>
          <a:p>
            <a:r>
              <a:rPr lang="en-US" dirty="0" smtClean="0"/>
              <a:t>Some figures from the chapters are included. A complete set of images from the book can be found on the Instructor Resources disc.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16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Motherboard – sometimes called system board</a:t>
            </a:r>
          </a:p>
          <a:p>
            <a:pPr lvl="1"/>
            <a:r>
              <a:rPr lang="en-US" dirty="0" smtClean="0"/>
              <a:t>Largest and most important circuit board</a:t>
            </a:r>
          </a:p>
          <a:p>
            <a:r>
              <a:rPr lang="en-US" dirty="0" smtClean="0"/>
              <a:t>Processor – central processing unit (CPU) </a:t>
            </a:r>
          </a:p>
          <a:p>
            <a:pPr lvl="1"/>
            <a:r>
              <a:rPr lang="en-US" dirty="0" smtClean="0"/>
              <a:t>Processes most of the data and instructions for the entire system</a:t>
            </a:r>
          </a:p>
          <a:p>
            <a:pPr lvl="1"/>
            <a:r>
              <a:rPr lang="en-US" dirty="0" smtClean="0"/>
              <a:t>CPUs generate heat and require a heat sink and fan (together called the processor cooler)</a:t>
            </a:r>
          </a:p>
          <a:p>
            <a:pPr lvl="2"/>
            <a:r>
              <a:rPr lang="en-US" dirty="0" smtClean="0"/>
              <a:t>A heat sink consists of metal fins that draw heat away from a component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6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Expansion cards - also called adapter cards</a:t>
            </a:r>
          </a:p>
          <a:p>
            <a:pPr lvl="1"/>
            <a:r>
              <a:rPr lang="en-US" dirty="0" smtClean="0"/>
              <a:t>A circuit board that provides more ports than those provided by the motherboard</a:t>
            </a:r>
          </a:p>
          <a:p>
            <a:pPr lvl="1"/>
            <a:r>
              <a:rPr lang="en-US" dirty="0" smtClean="0"/>
              <a:t>Today, most ports are provided by motherboards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3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Memory modules – random access memory (RAM)</a:t>
            </a:r>
          </a:p>
          <a:p>
            <a:pPr lvl="1"/>
            <a:r>
              <a:rPr lang="en-US" dirty="0" smtClean="0"/>
              <a:t>Temporary storage for data and instructions as they are being processed by the CPU</a:t>
            </a:r>
          </a:p>
          <a:p>
            <a:pPr lvl="1"/>
            <a:r>
              <a:rPr lang="en-US" dirty="0" smtClean="0"/>
              <a:t>Dual inline memory module (DIMM) slots hold memory modules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7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Hard drives and other drives</a:t>
            </a:r>
          </a:p>
          <a:p>
            <a:pPr lvl="1"/>
            <a:r>
              <a:rPr lang="en-US" dirty="0" smtClean="0"/>
              <a:t>Hard drives may also be called hard disk drive (HDD)</a:t>
            </a:r>
          </a:p>
          <a:p>
            <a:pPr lvl="2"/>
            <a:r>
              <a:rPr lang="en-US" dirty="0" smtClean="0"/>
              <a:t>Permanent storage used to hold data and programs</a:t>
            </a:r>
          </a:p>
          <a:p>
            <a:pPr lvl="1"/>
            <a:r>
              <a:rPr lang="en-US" dirty="0" smtClean="0"/>
              <a:t>Other drives include: optical drive and tape drive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50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Power supply – also called power supply unit (PSU)</a:t>
            </a:r>
          </a:p>
          <a:p>
            <a:pPr lvl="1"/>
            <a:r>
              <a:rPr lang="en-US" dirty="0" smtClean="0"/>
              <a:t>Receives and converts house current so that components inside the case can use it</a:t>
            </a:r>
          </a:p>
          <a:p>
            <a:pPr lvl="1"/>
            <a:r>
              <a:rPr lang="en-US" dirty="0" smtClean="0"/>
              <a:t>Most come with a dual-voltage selector switch</a:t>
            </a:r>
          </a:p>
          <a:p>
            <a:pPr lvl="2"/>
            <a:r>
              <a:rPr lang="en-US" dirty="0" smtClean="0"/>
              <a:t>Allows switching input voltage from 115V to 220V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13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Factors Used by Computer Cases, Power Supplies, and Motherboards</a:t>
            </a:r>
          </a:p>
          <a:p>
            <a:endParaRPr lang="en-US" dirty="0" smtClean="0"/>
          </a:p>
          <a:p>
            <a:r>
              <a:rPr lang="en-US" dirty="0" smtClean="0"/>
              <a:t>Form factors: standards that describe the size, shape, screw hole positions, and major features of computer cases, power supplies, and motherboards</a:t>
            </a:r>
          </a:p>
          <a:p>
            <a:pPr lvl="1"/>
            <a:r>
              <a:rPr lang="en-US" dirty="0" smtClean="0"/>
              <a:t>Necessary so that all will be compatible with each other</a:t>
            </a:r>
          </a:p>
          <a:p>
            <a:r>
              <a:rPr lang="en-US" dirty="0" smtClean="0"/>
              <a:t>Two form factors used by most desktop and tower computer cases and power supplies:</a:t>
            </a:r>
          </a:p>
          <a:p>
            <a:pPr lvl="1"/>
            <a:r>
              <a:rPr lang="en-US" dirty="0" smtClean="0"/>
              <a:t>ATX</a:t>
            </a:r>
          </a:p>
          <a:p>
            <a:pPr lvl="1"/>
            <a:r>
              <a:rPr lang="en-US" dirty="0" smtClean="0"/>
              <a:t>Micro-ATX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2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Factors Used by Computer Cases, Power Supplies, and Motherboards</a:t>
            </a:r>
          </a:p>
          <a:p>
            <a:endParaRPr lang="en-US" dirty="0" smtClean="0"/>
          </a:p>
          <a:p>
            <a:r>
              <a:rPr lang="en-US" dirty="0" smtClean="0"/>
              <a:t>ATX (Advanced Technology Extended) </a:t>
            </a:r>
          </a:p>
          <a:p>
            <a:pPr lvl="1"/>
            <a:r>
              <a:rPr lang="en-US" dirty="0" smtClean="0"/>
              <a:t>Most commonly used form factor today</a:t>
            </a:r>
          </a:p>
          <a:p>
            <a:pPr lvl="1"/>
            <a:r>
              <a:rPr lang="en-US" dirty="0" smtClean="0"/>
              <a:t>Originally developed by Intel in 1995</a:t>
            </a:r>
          </a:p>
          <a:p>
            <a:pPr lvl="1"/>
            <a:r>
              <a:rPr lang="en-US" dirty="0" smtClean="0"/>
              <a:t>It is an open, nonproprietary industry specification</a:t>
            </a:r>
          </a:p>
          <a:p>
            <a:r>
              <a:rPr lang="en-US" dirty="0" smtClean="0"/>
              <a:t>An ATX power supply has a variety of power connectors</a:t>
            </a:r>
          </a:p>
          <a:p>
            <a:pPr lvl="1"/>
            <a:r>
              <a:rPr lang="en-US" dirty="0" smtClean="0"/>
              <a:t>Power connectors have evolved because new technologies require more power</a:t>
            </a:r>
          </a:p>
          <a:p>
            <a:pPr lvl="1"/>
            <a:r>
              <a:rPr lang="en-US" dirty="0" smtClean="0"/>
              <a:t>Common ATX power connectors are listed on the following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31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Factors Used by Computer Cases, Power Supplies, and Motherboards</a:t>
            </a:r>
          </a:p>
          <a:p>
            <a:endParaRPr lang="en-US" dirty="0" smtClean="0"/>
          </a:p>
          <a:p>
            <a:r>
              <a:rPr lang="en-US" dirty="0" smtClean="0"/>
              <a:t>20-pin P1 connector: used by the first ATX power supplies and motherboards</a:t>
            </a:r>
          </a:p>
          <a:p>
            <a:r>
              <a:rPr lang="en-US" dirty="0" smtClean="0"/>
              <a:t>4-pin and 8-pin auxiliary connectors: used to provide and additional 12 V of power for evolving CPUs</a:t>
            </a:r>
          </a:p>
          <a:p>
            <a:r>
              <a:rPr lang="en-US" dirty="0" smtClean="0"/>
              <a:t>24-pin or 20+4-pin P1 connector: the older 20-pin P1 connector still worked in this connector</a:t>
            </a:r>
          </a:p>
          <a:p>
            <a:pPr lvl="1"/>
            <a:r>
              <a:rPr lang="en-US" dirty="0" smtClean="0"/>
              <a:t>Supported the new PCI Express slots</a:t>
            </a:r>
          </a:p>
          <a:p>
            <a:r>
              <a:rPr lang="en-US" dirty="0" smtClean="0"/>
              <a:t>6-pin and 8-pin PCIe connectors: connect directly to the video card </a:t>
            </a:r>
          </a:p>
          <a:p>
            <a:pPr lvl="1"/>
            <a:r>
              <a:rPr lang="en-US" dirty="0" smtClean="0"/>
              <a:t>Video cards draw the most power in a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95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Factors Used by Computer Cases, Power Supplies, and Motherboards</a:t>
            </a:r>
          </a:p>
          <a:p>
            <a:endParaRPr lang="en-US" dirty="0" smtClean="0"/>
          </a:p>
          <a:p>
            <a:r>
              <a:rPr lang="en-US" dirty="0" smtClean="0"/>
              <a:t>Micro-ATX form factor</a:t>
            </a:r>
          </a:p>
          <a:p>
            <a:pPr lvl="1"/>
            <a:r>
              <a:rPr lang="en-US" dirty="0" smtClean="0"/>
              <a:t>Major variation of ATX</a:t>
            </a:r>
          </a:p>
          <a:p>
            <a:pPr lvl="1"/>
            <a:r>
              <a:rPr lang="en-US" dirty="0" smtClean="0"/>
              <a:t>Reduces total cost of a system by:</a:t>
            </a:r>
          </a:p>
          <a:p>
            <a:pPr lvl="2"/>
            <a:r>
              <a:rPr lang="en-US" dirty="0" smtClean="0"/>
              <a:t>Reducing number of expansion slots on motherboard</a:t>
            </a:r>
          </a:p>
          <a:p>
            <a:pPr lvl="2"/>
            <a:r>
              <a:rPr lang="en-US" dirty="0" smtClean="0"/>
              <a:t>Reducing power supplied to the board</a:t>
            </a:r>
          </a:p>
          <a:p>
            <a:pPr lvl="2"/>
            <a:r>
              <a:rPr lang="en-US" dirty="0" smtClean="0"/>
              <a:t>Allowing for a smaller case size</a:t>
            </a:r>
          </a:p>
          <a:p>
            <a:pPr lvl="1"/>
            <a:r>
              <a:rPr lang="en-US" dirty="0" smtClean="0"/>
              <a:t>Uses a 24-pin P1 connector </a:t>
            </a:r>
          </a:p>
          <a:p>
            <a:pPr lvl="2"/>
            <a:r>
              <a:rPr lang="en-US" dirty="0" smtClean="0"/>
              <a:t>Not likely to have as many extra wires and connectors as those on the ATX power supply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9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 Factors Used by Computer Cases, Power Supplies, and Motherboards</a:t>
            </a:r>
          </a:p>
          <a:p>
            <a:endParaRPr lang="en-US" dirty="0" smtClean="0"/>
          </a:p>
          <a:p>
            <a:r>
              <a:rPr lang="en-US" dirty="0" smtClean="0"/>
              <a:t>Micro-ATX form factor</a:t>
            </a:r>
          </a:p>
          <a:p>
            <a:pPr lvl="1"/>
            <a:r>
              <a:rPr lang="en-US" dirty="0" smtClean="0"/>
              <a:t>Major variation of ATX</a:t>
            </a:r>
          </a:p>
          <a:p>
            <a:pPr lvl="1"/>
            <a:r>
              <a:rPr lang="en-US" dirty="0" smtClean="0"/>
              <a:t>Reduces total cost of a system by:</a:t>
            </a:r>
          </a:p>
          <a:p>
            <a:pPr lvl="2"/>
            <a:r>
              <a:rPr lang="en-US" dirty="0" smtClean="0"/>
              <a:t>Reducing number of expansion slots on motherboard</a:t>
            </a:r>
          </a:p>
          <a:p>
            <a:pPr lvl="2"/>
            <a:r>
              <a:rPr lang="en-US" dirty="0" smtClean="0"/>
              <a:t>Reducing power supplied to the board</a:t>
            </a:r>
          </a:p>
          <a:p>
            <a:pPr lvl="2"/>
            <a:r>
              <a:rPr lang="en-US" dirty="0" smtClean="0"/>
              <a:t>Allowing for a smaller case size</a:t>
            </a:r>
          </a:p>
          <a:p>
            <a:pPr lvl="1"/>
            <a:r>
              <a:rPr lang="en-US" dirty="0" smtClean="0"/>
              <a:t>Uses a 24-pin P1 connector </a:t>
            </a:r>
          </a:p>
          <a:p>
            <a:pPr lvl="2"/>
            <a:r>
              <a:rPr lang="en-US" dirty="0" smtClean="0"/>
              <a:t>Not likely to have as many extra wires and connectors as those on the ATX power supply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0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EB89F7-952D-4262-8442-2DEAE5CF94E2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A+ Guide to Hardware, 9th Edition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200" i="1" dirty="0" smtClean="0">
                <a:solidFill>
                  <a:schemeClr val="tx1"/>
                </a:solidFill>
              </a:rPr>
              <a:t>Chapter 1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1200" i="1" dirty="0" smtClean="0">
                <a:solidFill>
                  <a:schemeClr val="tx1"/>
                </a:solidFill>
              </a:rPr>
              <a:t>First Look at Computer Parts and Tools</a:t>
            </a:r>
          </a:p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2057343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Drives, Their Cables, and Connectors</a:t>
            </a:r>
          </a:p>
          <a:p>
            <a:endParaRPr lang="en-US" dirty="0" smtClean="0"/>
          </a:p>
          <a:p>
            <a:r>
              <a:rPr lang="en-US" dirty="0" smtClean="0"/>
              <a:t>Hard Drives</a:t>
            </a:r>
          </a:p>
          <a:p>
            <a:pPr lvl="1"/>
            <a:r>
              <a:rPr lang="en-US" dirty="0" smtClean="0"/>
              <a:t>Two standards: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Serial ATA standard (SATA)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Used by most drives today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Get power from a power cable that connects to the drive using a SATA power connector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Parallel ATA (PATA) – slower than SATA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Also called IDE interface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Used 40-pin ribbon cable and connector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Two connectors on a motherboard for two data cables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Found in most older desktop computers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354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Look at Laptop Computers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>
                <a:latin typeface="Arial" charset="0"/>
              </a:rPr>
              <a:t>Laptop (notebook): portable computer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Variation of a laptop is a netbook 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Smaller and has less features than laptop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Comparing laptops to desktop computers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the same technology as desktops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Smaller, portable, and use less power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Replacement parts cost more than desktops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Laptops offer a variety of ports and slots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525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Look at Laptop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82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Look at Laptop Computers</a:t>
            </a:r>
          </a:p>
          <a:p>
            <a:endParaRPr lang="en-US" dirty="0" smtClean="0"/>
          </a:p>
          <a:p>
            <a:r>
              <a:rPr lang="en-US" dirty="0" smtClean="0"/>
              <a:t>Ports common to laptops include:</a:t>
            </a:r>
          </a:p>
          <a:p>
            <a:pPr lvl="1"/>
            <a:r>
              <a:rPr lang="en-US" dirty="0" smtClean="0"/>
              <a:t>USB, FireWire, network, dial-up modem, audio, and video ports</a:t>
            </a:r>
          </a:p>
          <a:p>
            <a:r>
              <a:rPr lang="en-US" dirty="0" smtClean="0"/>
              <a:t>Most laptops include slots for flash memory cards</a:t>
            </a:r>
          </a:p>
          <a:p>
            <a:r>
              <a:rPr lang="en-US" dirty="0" smtClean="0"/>
              <a:t>When a laptop is missing a port or slot, you can use a USB dongle to provide the port or slot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USB to RJ-45 dongle to connect to a wired network</a:t>
            </a:r>
          </a:p>
          <a:p>
            <a:pPr lvl="2"/>
            <a:r>
              <a:rPr lang="en-US" dirty="0" smtClean="0"/>
              <a:t>USB to Wi-Fi dongle to connect to a wireless network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92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Look at Laptop Computers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70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Special Keys, Buttons, and Input Devices on a Laptop</a:t>
            </a:r>
          </a:p>
          <a:p>
            <a:endParaRPr lang="en-US" dirty="0" smtClean="0"/>
          </a:p>
          <a:p>
            <a:r>
              <a:rPr lang="en-US" dirty="0" smtClean="0"/>
              <a:t>Button or switches might be above the keyboard</a:t>
            </a:r>
          </a:p>
          <a:p>
            <a:pPr lvl="1"/>
            <a:r>
              <a:rPr lang="en-US" dirty="0" smtClean="0"/>
              <a:t>Most of the same settings that these buttons control may also be changed using Windows tools</a:t>
            </a:r>
          </a:p>
          <a:p>
            <a:pPr lvl="1"/>
            <a:r>
              <a:rPr lang="en-US" dirty="0" smtClean="0"/>
              <a:t>Some settings might be:</a:t>
            </a:r>
          </a:p>
          <a:p>
            <a:pPr lvl="2"/>
            <a:r>
              <a:rPr lang="en-US" sz="2000" dirty="0" smtClean="0"/>
              <a:t>Volume</a:t>
            </a:r>
          </a:p>
          <a:p>
            <a:pPr lvl="2"/>
            <a:r>
              <a:rPr lang="en-US" sz="2000" dirty="0" smtClean="0"/>
              <a:t>Keyboard backlight</a:t>
            </a:r>
          </a:p>
          <a:p>
            <a:pPr lvl="2"/>
            <a:r>
              <a:rPr lang="en-US" sz="2000" dirty="0" smtClean="0"/>
              <a:t>Touch pad on or off</a:t>
            </a:r>
          </a:p>
          <a:p>
            <a:pPr lvl="2"/>
            <a:r>
              <a:rPr lang="en-US" sz="2000" dirty="0" smtClean="0"/>
              <a:t>Screen brightness and screen orientation</a:t>
            </a:r>
          </a:p>
          <a:p>
            <a:pPr lvl="2"/>
            <a:r>
              <a:rPr lang="en-US" sz="2000" dirty="0" smtClean="0"/>
              <a:t>Dual displays</a:t>
            </a:r>
          </a:p>
          <a:p>
            <a:pPr lvl="2"/>
            <a:r>
              <a:rPr lang="en-US" sz="2000" dirty="0" smtClean="0"/>
              <a:t>Bluetooth or Wi-Fi</a:t>
            </a:r>
          </a:p>
          <a:p>
            <a:pPr lvl="2"/>
            <a:r>
              <a:rPr lang="en-US" sz="2000" dirty="0" smtClean="0"/>
              <a:t>Media options</a:t>
            </a:r>
          </a:p>
          <a:p>
            <a:pPr lvl="2"/>
            <a:r>
              <a:rPr lang="en-US" sz="2000" dirty="0" smtClean="0"/>
              <a:t>GPS on or off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355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ExpressCard Slots</a:t>
            </a:r>
          </a:p>
          <a:p>
            <a:endParaRPr lang="en-US" dirty="0" smtClean="0"/>
          </a:p>
          <a:p>
            <a:r>
              <a:rPr lang="en-US" dirty="0" smtClean="0"/>
              <a:t>Most peripheral devices on today’s laptops use a USB port to connect to a laptop</a:t>
            </a:r>
          </a:p>
          <a:p>
            <a:r>
              <a:rPr lang="en-US" dirty="0" smtClean="0"/>
              <a:t>Before USB, laptops offered ExpressCard slots </a:t>
            </a:r>
          </a:p>
          <a:p>
            <a:pPr lvl="1"/>
            <a:r>
              <a:rPr lang="en-US" dirty="0" smtClean="0"/>
              <a:t>Sometimes called PCMCIA cards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ExpressCard matches PCI Express and USB 2.0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Two sizes: ExpressCard/34 and ExpressCard/54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Not backward compatible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Hot-pluggable, hot-swappable, and supports autoconfiguration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32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ExpressCard Slots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>
                <a:latin typeface="Arial" charset="0"/>
              </a:rPr>
              <a:t>Windows services for ExpressCard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Socket service establishes communication between the card and the laptop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Card service provides the device driver to  interface with the card after the socket is created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Removing card from ExpressCard slot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the Safely Remove Hardware icon in the notification area to stop one card before inserting another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Proceed to eject the card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Docking Stations</a:t>
            </a:r>
          </a:p>
          <a:p>
            <a:endParaRPr lang="en-US" dirty="0" smtClean="0"/>
          </a:p>
          <a:p>
            <a:r>
              <a:rPr lang="en-US" dirty="0" smtClean="0"/>
              <a:t>Some laptops have a connector called a docking port</a:t>
            </a:r>
          </a:p>
          <a:p>
            <a:r>
              <a:rPr lang="en-US" dirty="0" smtClean="0"/>
              <a:t>A docking station provides ports to allow a laptop to easily connect to a full-sized monitor, keyboard, AC power adapter, and other peripheral devices</a:t>
            </a:r>
          </a:p>
          <a:p>
            <a:r>
              <a:rPr lang="en-US" dirty="0" smtClean="0"/>
              <a:t>To use a docking station:</a:t>
            </a:r>
          </a:p>
          <a:p>
            <a:pPr lvl="1"/>
            <a:r>
              <a:rPr lang="en-US" dirty="0" smtClean="0"/>
              <a:t>Plug all peripherals into docking station</a:t>
            </a:r>
          </a:p>
          <a:p>
            <a:pPr lvl="1"/>
            <a:r>
              <a:rPr lang="en-US" dirty="0" smtClean="0"/>
              <a:t>Connect laptop to the station</a:t>
            </a:r>
          </a:p>
          <a:p>
            <a:pPr lvl="1"/>
            <a:r>
              <a:rPr lang="en-US" dirty="0" smtClean="0"/>
              <a:t>No software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808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Laptop Internal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4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Identify the various parts inside a desktop computer case and describe how they connect together and are compatible</a:t>
            </a:r>
          </a:p>
          <a:p>
            <a:pPr eaLnBrk="1" hangingPunct="1"/>
            <a:r>
              <a:rPr lang="en-US" dirty="0" smtClean="0"/>
              <a:t>Identify the various ports, slots, and internal components of a laptop computer and explain special concerns when supporting and maintaining laptops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974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Laptop Internal Components</a:t>
            </a:r>
          </a:p>
          <a:p>
            <a:endParaRPr lang="en-US" dirty="0" smtClean="0"/>
          </a:p>
          <a:p>
            <a:r>
              <a:rPr lang="en-US" dirty="0" smtClean="0"/>
              <a:t>List of important components:</a:t>
            </a:r>
          </a:p>
          <a:p>
            <a:pPr lvl="1"/>
            <a:r>
              <a:rPr lang="en-US" dirty="0" smtClean="0"/>
              <a:t>Battery pack</a:t>
            </a:r>
          </a:p>
          <a:p>
            <a:pPr lvl="1"/>
            <a:r>
              <a:rPr lang="en-US" dirty="0" smtClean="0"/>
              <a:t>Hard drive</a:t>
            </a:r>
          </a:p>
          <a:p>
            <a:pPr lvl="1"/>
            <a:r>
              <a:rPr lang="en-US" dirty="0" smtClean="0"/>
              <a:t>CPU, heat sink, and fan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Wireless card</a:t>
            </a:r>
          </a:p>
          <a:p>
            <a:pPr lvl="1"/>
            <a:r>
              <a:rPr lang="en-US" dirty="0" smtClean="0"/>
              <a:t>System board</a:t>
            </a:r>
          </a:p>
          <a:p>
            <a:pPr lvl="1"/>
            <a:r>
              <a:rPr lang="en-US" dirty="0" smtClean="0"/>
              <a:t>Optical drive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161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an All-in-One Computer</a:t>
            </a:r>
          </a:p>
          <a:p>
            <a:endParaRPr lang="en-US" dirty="0" smtClean="0"/>
          </a:p>
          <a:p>
            <a:r>
              <a:rPr lang="en-US" dirty="0" smtClean="0"/>
              <a:t>All-in-one computer: uses a mix of components sized for a desktop and a laptop</a:t>
            </a:r>
          </a:p>
          <a:p>
            <a:pPr lvl="1"/>
            <a:r>
              <a:rPr lang="en-US" dirty="0" smtClean="0"/>
              <a:t>For some components, you’ll need to buy replacements from the manufacturer because they are most likely proprietary</a:t>
            </a:r>
          </a:p>
          <a:p>
            <a:pPr lvl="1"/>
            <a:r>
              <a:rPr lang="en-US" dirty="0" smtClean="0"/>
              <a:t>See the service manual for specific directions about replacing parts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38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an All-in-One 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960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Maintaining Laptops and Mobile Devices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>
                <a:latin typeface="Arial" charset="0"/>
              </a:rPr>
              <a:t>General guidelines: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touch LCD panel with sharp objects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pick up or hold by the lid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OEM recommended battery packs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tightly pack in a suitcase – use carrying case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move while hard drive is being accessed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put close to appliances generating strong magnetic field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Always use passwords to protect your laptop when connected to a public network or if device is stolen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99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Maintaining Laptops and Mobile Devices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>
                <a:latin typeface="Arial" charset="0"/>
              </a:rPr>
              <a:t>General guidelines (cont’d):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notebook at room temperature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away from smoke, water, dust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power up and down unnecessarily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run it while it is in the case, resting on pillow or covered by a blanket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Protect notebook against ESD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CD/DVD or USB flash drives before traveling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Take precautions if notebook gets wet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current backups of important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25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Maintaining Laptops and Mobile Devices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>
                <a:latin typeface="Arial" charset="0"/>
              </a:rPr>
              <a:t>Cleaning 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Clean LCD panel with a soft dry cloth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compressed air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To clean keyboard, track ball, and touch pad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To blow out air vents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Remove keyboard if keys are sticking and then blow air under keys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contact cleaner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Remove battery and clean battery connections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077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Look at Mobile Device Hardware</a:t>
            </a:r>
          </a:p>
          <a:p>
            <a:endParaRPr lang="en-US" dirty="0" smtClean="0"/>
          </a:p>
          <a:p>
            <a:r>
              <a:rPr lang="en-US" dirty="0" smtClean="0"/>
              <a:t>A smart phone is a cell phone with added capabilities</a:t>
            </a:r>
          </a:p>
          <a:p>
            <a:pPr lvl="1"/>
            <a:r>
              <a:rPr lang="en-US" dirty="0" smtClean="0"/>
              <a:t>Ability to send/receive text messages with photos, video, or other multimedia content</a:t>
            </a:r>
          </a:p>
          <a:p>
            <a:pPr lvl="1"/>
            <a:r>
              <a:rPr lang="en-US" dirty="0" smtClean="0"/>
              <a:t>Web browsing</a:t>
            </a:r>
          </a:p>
          <a:p>
            <a:pPr lvl="1"/>
            <a:r>
              <a:rPr lang="en-US" dirty="0" smtClean="0"/>
              <a:t>Manage email </a:t>
            </a:r>
          </a:p>
          <a:p>
            <a:pPr lvl="1"/>
            <a:r>
              <a:rPr lang="en-US" dirty="0" smtClean="0"/>
              <a:t>Play games</a:t>
            </a:r>
          </a:p>
          <a:p>
            <a:pPr lvl="1"/>
            <a:r>
              <a:rPr lang="en-US" dirty="0" smtClean="0"/>
              <a:t>Take photos and video</a:t>
            </a:r>
          </a:p>
          <a:p>
            <a:pPr lvl="1"/>
            <a:r>
              <a:rPr lang="en-US" dirty="0" smtClean="0"/>
              <a:t>Use a variety of apps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013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Look at Mobile Device Hardware</a:t>
            </a:r>
          </a:p>
          <a:p>
            <a:endParaRPr lang="en-US" dirty="0" smtClean="0"/>
          </a:p>
          <a:p>
            <a:r>
              <a:rPr lang="en-US" dirty="0" smtClean="0"/>
              <a:t>Tablet is larger than a smart phone with similar functions</a:t>
            </a:r>
          </a:p>
          <a:p>
            <a:r>
              <a:rPr lang="en-US" dirty="0" smtClean="0"/>
              <a:t>Most connect to Wi-Fi and Bluetooth and some have cellular network connectivity</a:t>
            </a:r>
          </a:p>
          <a:p>
            <a:pPr lvl="1"/>
            <a:r>
              <a:rPr lang="en-US" dirty="0" smtClean="0"/>
              <a:t>Some can make phone calls and use MMS</a:t>
            </a:r>
          </a:p>
          <a:p>
            <a:r>
              <a:rPr lang="en-US" dirty="0" smtClean="0"/>
              <a:t>Phablet – same capabilities of a smart phone or tablet</a:t>
            </a:r>
          </a:p>
          <a:p>
            <a:pPr lvl="1"/>
            <a:r>
              <a:rPr lang="en-US" dirty="0" smtClean="0"/>
              <a:t>Smaller than a tablet and larger than a smart phone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681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Look at Mobile Device Hardware</a:t>
            </a:r>
          </a:p>
          <a:p>
            <a:endParaRPr lang="en-US" dirty="0" smtClean="0"/>
          </a:p>
          <a:p>
            <a:r>
              <a:rPr lang="en-US" dirty="0" smtClean="0"/>
              <a:t>Other mobile devices</a:t>
            </a:r>
          </a:p>
          <a:p>
            <a:pPr lvl="1"/>
            <a:r>
              <a:rPr lang="en-US" dirty="0" smtClean="0"/>
              <a:t>E-readers</a:t>
            </a:r>
          </a:p>
          <a:p>
            <a:pPr lvl="1"/>
            <a:r>
              <a:rPr lang="en-US" dirty="0" smtClean="0"/>
              <a:t>Smart cameras</a:t>
            </a:r>
          </a:p>
          <a:p>
            <a:pPr lvl="1"/>
            <a:r>
              <a:rPr lang="en-US" dirty="0" smtClean="0"/>
              <a:t>Wearable technology devices</a:t>
            </a:r>
          </a:p>
          <a:p>
            <a:pPr lvl="2"/>
            <a:r>
              <a:rPr lang="en-US" dirty="0" smtClean="0"/>
              <a:t>Smart watches, wristbands, arm bands, eyeglasses, headsets, and clothing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891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 Types</a:t>
            </a:r>
          </a:p>
          <a:p>
            <a:endParaRPr lang="en-US" dirty="0" smtClean="0"/>
          </a:p>
          <a:p>
            <a:r>
              <a:rPr lang="en-US" dirty="0" smtClean="0"/>
              <a:t>Some ways a mobile device connects to outside world:</a:t>
            </a:r>
          </a:p>
          <a:p>
            <a:pPr lvl="1"/>
            <a:r>
              <a:rPr lang="en-US" dirty="0" smtClean="0"/>
              <a:t>Wi-Fi local wireless network and cellular network</a:t>
            </a:r>
          </a:p>
          <a:p>
            <a:pPr lvl="1"/>
            <a:r>
              <a:rPr lang="en-US" dirty="0" smtClean="0"/>
              <a:t>Bluetooth and Infrared</a:t>
            </a:r>
          </a:p>
          <a:p>
            <a:pPr lvl="1"/>
            <a:r>
              <a:rPr lang="en-US" dirty="0" smtClean="0"/>
              <a:t>Near Field Communication (NFC)</a:t>
            </a:r>
          </a:p>
          <a:p>
            <a:pPr lvl="1"/>
            <a:r>
              <a:rPr lang="en-US" dirty="0" smtClean="0"/>
              <a:t>Wired connection</a:t>
            </a:r>
          </a:p>
          <a:p>
            <a:pPr lvl="1"/>
            <a:r>
              <a:rPr lang="en-US" dirty="0" smtClean="0"/>
              <a:t>Tethering and mobile hotspots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91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Objectives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Describe various hardware components in mobile devices and types of wired and wireless connections mobile devices can make</a:t>
            </a:r>
          </a:p>
          <a:p>
            <a:pPr eaLnBrk="1" hangingPunct="1"/>
            <a:r>
              <a:rPr lang="en-US" dirty="0" smtClean="0"/>
              <a:t>Describe the purpose of various tools you will need as a computer hardware technician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7612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 Types</a:t>
            </a:r>
          </a:p>
          <a:p>
            <a:endParaRPr lang="en-US" dirty="0" smtClean="0"/>
          </a:p>
          <a:p>
            <a:r>
              <a:rPr lang="en-US" dirty="0" smtClean="0"/>
              <a:t>A mobile device can use the following to sense its position:</a:t>
            </a:r>
          </a:p>
          <a:p>
            <a:pPr lvl="1"/>
            <a:r>
              <a:rPr lang="en-US" dirty="0" smtClean="0"/>
              <a:t>Gyroscope or accelerometer</a:t>
            </a:r>
          </a:p>
          <a:p>
            <a:pPr lvl="2"/>
            <a:r>
              <a:rPr lang="en-US" dirty="0" smtClean="0"/>
              <a:t>Motion and position sensing device</a:t>
            </a:r>
          </a:p>
          <a:p>
            <a:pPr lvl="2"/>
            <a:r>
              <a:rPr lang="en-US" dirty="0" smtClean="0"/>
              <a:t>Helps to adjust screen orientation</a:t>
            </a:r>
          </a:p>
          <a:p>
            <a:pPr lvl="2"/>
            <a:r>
              <a:rPr lang="en-US" dirty="0" smtClean="0"/>
              <a:t>Used by games to sense device movement</a:t>
            </a:r>
          </a:p>
          <a:p>
            <a:pPr lvl="1"/>
            <a:r>
              <a:rPr lang="en-US" dirty="0" smtClean="0"/>
              <a:t>GPS</a:t>
            </a:r>
          </a:p>
          <a:p>
            <a:pPr lvl="2"/>
            <a:r>
              <a:rPr lang="en-US" dirty="0" smtClean="0"/>
              <a:t>Mobile devices might contain a GPS receiver</a:t>
            </a:r>
          </a:p>
          <a:p>
            <a:pPr lvl="2"/>
            <a:r>
              <a:rPr lang="en-US" dirty="0" smtClean="0"/>
              <a:t>Routinely reports its position to the owner of the OS</a:t>
            </a:r>
          </a:p>
          <a:p>
            <a:pPr lvl="2"/>
            <a:r>
              <a:rPr lang="en-US" dirty="0" smtClean="0"/>
              <a:t>Geotracking: possible for companies to track device’s whereabouts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89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Storage Devices</a:t>
            </a:r>
          </a:p>
          <a:p>
            <a:endParaRPr lang="en-US" dirty="0" smtClean="0"/>
          </a:p>
          <a:p>
            <a:r>
              <a:rPr lang="en-US" dirty="0" smtClean="0"/>
              <a:t>Mobile devices store apps and data on a solid state drive (SSD)</a:t>
            </a:r>
          </a:p>
          <a:p>
            <a:pPr lvl="1"/>
            <a:r>
              <a:rPr lang="en-US" dirty="0" smtClean="0"/>
              <a:t>A type of flash memory</a:t>
            </a:r>
          </a:p>
          <a:p>
            <a:r>
              <a:rPr lang="en-US" dirty="0" smtClean="0"/>
              <a:t>A device might have an external slot for a smart card to provide extra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558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Device Accessories</a:t>
            </a:r>
          </a:p>
          <a:p>
            <a:endParaRPr lang="en-US" dirty="0" smtClean="0"/>
          </a:p>
          <a:p>
            <a:r>
              <a:rPr lang="en-US" dirty="0" smtClean="0"/>
              <a:t>Examples of accessories:</a:t>
            </a:r>
          </a:p>
          <a:p>
            <a:pPr lvl="1"/>
            <a:r>
              <a:rPr lang="en-US" dirty="0" smtClean="0"/>
              <a:t>Wireless keyboards</a:t>
            </a:r>
          </a:p>
          <a:p>
            <a:pPr lvl="1"/>
            <a:r>
              <a:rPr lang="en-US" dirty="0" smtClean="0"/>
              <a:t>Speakers</a:t>
            </a:r>
          </a:p>
          <a:p>
            <a:pPr lvl="1"/>
            <a:r>
              <a:rPr lang="en-US" dirty="0" smtClean="0"/>
              <a:t>Ear buds</a:t>
            </a:r>
          </a:p>
          <a:p>
            <a:pPr lvl="1"/>
            <a:r>
              <a:rPr lang="en-US" dirty="0" smtClean="0"/>
              <a:t>Headsets</a:t>
            </a:r>
          </a:p>
          <a:p>
            <a:pPr lvl="1"/>
            <a:r>
              <a:rPr lang="en-US" dirty="0" smtClean="0"/>
              <a:t>Game pads</a:t>
            </a:r>
          </a:p>
          <a:p>
            <a:pPr lvl="1"/>
            <a:r>
              <a:rPr lang="en-US" dirty="0" smtClean="0"/>
              <a:t>Docking stations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USB adapters</a:t>
            </a:r>
          </a:p>
          <a:p>
            <a:pPr lvl="1"/>
            <a:r>
              <a:rPr lang="en-US" dirty="0" smtClean="0"/>
              <a:t>Credit card readers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807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Field-Serviceable Parts for Mobile Devices</a:t>
            </a:r>
          </a:p>
          <a:p>
            <a:endParaRPr lang="en-US" dirty="0" smtClean="0"/>
          </a:p>
          <a:p>
            <a:r>
              <a:rPr lang="en-US" dirty="0" smtClean="0"/>
              <a:t>There are few FRU in mobile devices</a:t>
            </a:r>
          </a:p>
          <a:p>
            <a:r>
              <a:rPr lang="en-US" dirty="0" smtClean="0"/>
              <a:t>It is possible to replace screens in some mobile devices</a:t>
            </a:r>
          </a:p>
          <a:p>
            <a:pPr lvl="1"/>
            <a:r>
              <a:rPr lang="en-US" dirty="0" smtClean="0"/>
              <a:t>A support technician is not generally expected to do this</a:t>
            </a:r>
          </a:p>
          <a:p>
            <a:r>
              <a:rPr lang="en-US" dirty="0" smtClean="0"/>
              <a:t>SIM cards and batteries can be replaced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451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Used By a Computer Hardware Technician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Essential tools</a:t>
            </a:r>
          </a:p>
          <a:p>
            <a:pPr lvl="1" eaLnBrk="1" hangingPunct="1"/>
            <a:r>
              <a:rPr lang="en-US" dirty="0" smtClean="0"/>
              <a:t>ESD strap (ground bracelet)</a:t>
            </a:r>
          </a:p>
          <a:p>
            <a:pPr lvl="1" eaLnBrk="1" hangingPunct="1"/>
            <a:r>
              <a:rPr lang="en-US" dirty="0" smtClean="0"/>
              <a:t>Flat-head screwdriver</a:t>
            </a:r>
          </a:p>
          <a:p>
            <a:pPr lvl="1" eaLnBrk="1" hangingPunct="1"/>
            <a:r>
              <a:rPr lang="en-US" dirty="0" smtClean="0"/>
              <a:t>Phillips-head or cross-head screwdriver</a:t>
            </a:r>
          </a:p>
          <a:p>
            <a:pPr lvl="1" eaLnBrk="1" hangingPunct="1"/>
            <a:r>
              <a:rPr lang="en-US" dirty="0" smtClean="0"/>
              <a:t>Torx screwdriver set (size T15)</a:t>
            </a:r>
          </a:p>
          <a:p>
            <a:pPr lvl="1" eaLnBrk="1" hangingPunct="1"/>
            <a:r>
              <a:rPr lang="en-US" dirty="0" smtClean="0"/>
              <a:t>Insulated tweezers</a:t>
            </a:r>
          </a:p>
          <a:p>
            <a:pPr lvl="1" eaLnBrk="1" hangingPunct="1"/>
            <a:r>
              <a:rPr lang="en-US" dirty="0" smtClean="0"/>
              <a:t>Extractor</a:t>
            </a:r>
          </a:p>
          <a:p>
            <a:pPr lvl="1" eaLnBrk="1" hangingPunct="1"/>
            <a:r>
              <a:rPr lang="en-US" dirty="0" smtClean="0"/>
              <a:t>OS recovery CD or DVD</a:t>
            </a:r>
          </a:p>
          <a:p>
            <a:pPr eaLnBrk="1" hangingPunct="1"/>
            <a:r>
              <a:rPr lang="en-US" dirty="0" smtClean="0"/>
              <a:t>Many other non-essential tools exists</a:t>
            </a:r>
          </a:p>
          <a:p>
            <a:pPr eaLnBrk="1" hangingPunct="1"/>
            <a:r>
              <a:rPr lang="en-US" dirty="0" smtClean="0"/>
              <a:t>Use a toolbox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566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Used By a Computer Hardware Technician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Essential tools</a:t>
            </a:r>
          </a:p>
          <a:p>
            <a:pPr lvl="1" eaLnBrk="1" hangingPunct="1"/>
            <a:r>
              <a:rPr lang="en-US" dirty="0" smtClean="0"/>
              <a:t>ESD strap (ground bracelet)</a:t>
            </a:r>
          </a:p>
          <a:p>
            <a:pPr lvl="1" eaLnBrk="1" hangingPunct="1"/>
            <a:r>
              <a:rPr lang="en-US" dirty="0" smtClean="0"/>
              <a:t>Flat-head screwdriver</a:t>
            </a:r>
          </a:p>
          <a:p>
            <a:pPr lvl="1" eaLnBrk="1" hangingPunct="1"/>
            <a:r>
              <a:rPr lang="en-US" dirty="0" smtClean="0"/>
              <a:t>Phillips-head or cross-head screwdriver</a:t>
            </a:r>
          </a:p>
          <a:p>
            <a:pPr lvl="1" eaLnBrk="1" hangingPunct="1"/>
            <a:r>
              <a:rPr lang="en-US" dirty="0" smtClean="0"/>
              <a:t>Torx screwdriver set (size T15)</a:t>
            </a:r>
          </a:p>
          <a:p>
            <a:pPr lvl="1" eaLnBrk="1" hangingPunct="1"/>
            <a:r>
              <a:rPr lang="en-US" dirty="0" smtClean="0"/>
              <a:t>Insulated tweezers</a:t>
            </a:r>
          </a:p>
          <a:p>
            <a:pPr lvl="1" eaLnBrk="1" hangingPunct="1"/>
            <a:r>
              <a:rPr lang="en-US" dirty="0" smtClean="0"/>
              <a:t>Extractor</a:t>
            </a:r>
          </a:p>
          <a:p>
            <a:pPr lvl="1" eaLnBrk="1" hangingPunct="1"/>
            <a:r>
              <a:rPr lang="en-US" dirty="0" smtClean="0"/>
              <a:t>OS recovery CD or DVD</a:t>
            </a:r>
          </a:p>
          <a:p>
            <a:pPr eaLnBrk="1" hangingPunct="1"/>
            <a:r>
              <a:rPr lang="en-US" dirty="0" smtClean="0"/>
              <a:t>Many other non-essential tools exists</a:t>
            </a:r>
          </a:p>
          <a:p>
            <a:pPr eaLnBrk="1" hangingPunct="1"/>
            <a:r>
              <a:rPr lang="en-US" dirty="0" smtClean="0"/>
              <a:t>Use a toolbox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490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Diagnostic Cards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Post Diagnostic Cards</a:t>
            </a:r>
          </a:p>
          <a:p>
            <a:pPr lvl="1" eaLnBrk="1" hangingPunct="1"/>
            <a:r>
              <a:rPr lang="en-US" dirty="0" smtClean="0"/>
              <a:t>Helps discover, report computer errors and conflicts at power-on self test (POST)</a:t>
            </a:r>
          </a:p>
          <a:p>
            <a:pPr lvl="2" eaLnBrk="1" hangingPunct="1"/>
            <a:r>
              <a:rPr lang="en-US" dirty="0" smtClean="0"/>
              <a:t>Tests performed by startup UEFI/BIOS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197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Diagnostic Cards</a:t>
            </a:r>
          </a:p>
          <a:p>
            <a:endParaRPr lang="en-US" dirty="0" smtClean="0"/>
          </a:p>
          <a:p>
            <a:r>
              <a:rPr lang="en-US" dirty="0" smtClean="0"/>
              <a:t>Firmware – programs and data stored on the motherboard</a:t>
            </a:r>
          </a:p>
          <a:p>
            <a:r>
              <a:rPr lang="en-US" dirty="0" smtClean="0"/>
              <a:t>Two types of firmware may be used:</a:t>
            </a:r>
          </a:p>
          <a:p>
            <a:pPr lvl="1"/>
            <a:r>
              <a:rPr lang="en-US" dirty="0" smtClean="0"/>
              <a:t>BIOS (basic input/output system) contains:</a:t>
            </a:r>
          </a:p>
          <a:p>
            <a:pPr lvl="2"/>
            <a:r>
              <a:rPr lang="en-US" dirty="0" smtClean="0"/>
              <a:t>System BIOS</a:t>
            </a:r>
          </a:p>
          <a:p>
            <a:pPr lvl="2"/>
            <a:r>
              <a:rPr lang="en-US" dirty="0" smtClean="0"/>
              <a:t>Startup BIOS</a:t>
            </a:r>
          </a:p>
          <a:p>
            <a:pPr lvl="2"/>
            <a:r>
              <a:rPr lang="en-US" dirty="0" smtClean="0"/>
              <a:t>BIOS setup</a:t>
            </a:r>
          </a:p>
          <a:p>
            <a:pPr lvl="1"/>
            <a:r>
              <a:rPr lang="en-US" dirty="0" smtClean="0"/>
              <a:t>UEFI (Unified Extensible Firmware Interface)</a:t>
            </a:r>
          </a:p>
          <a:p>
            <a:pPr lvl="2"/>
            <a:r>
              <a:rPr lang="en-US" dirty="0" smtClean="0"/>
              <a:t>More robust and secure than BIOS</a:t>
            </a:r>
          </a:p>
          <a:p>
            <a:pPr lvl="2"/>
            <a:r>
              <a:rPr lang="en-US" dirty="0" smtClean="0"/>
              <a:t>Can assure boot is secure and no rogue OS hijacks the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44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Supply Tester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Power Supply Tester</a:t>
            </a:r>
          </a:p>
          <a:p>
            <a:pPr lvl="1" eaLnBrk="1" hangingPunct="1"/>
            <a:r>
              <a:rPr lang="en-US" dirty="0" smtClean="0"/>
              <a:t>Measures output of each power supply connector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034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Multimeter</a:t>
            </a:r>
          </a:p>
          <a:p>
            <a:endParaRPr lang="en-US" dirty="0" smtClean="0"/>
          </a:p>
          <a:p>
            <a:r>
              <a:rPr lang="en-US" dirty="0" smtClean="0"/>
              <a:t>Multimeter</a:t>
            </a:r>
          </a:p>
          <a:p>
            <a:pPr lvl="1"/>
            <a:r>
              <a:rPr lang="en-US" dirty="0" smtClean="0"/>
              <a:t>Measures several characteristics of electricity in a variety of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2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Computer Case</a:t>
            </a:r>
          </a:p>
          <a:p>
            <a:pPr lvl="1"/>
            <a:r>
              <a:rPr lang="en-US" dirty="0" smtClean="0"/>
              <a:t>Sometimes called “chassis”</a:t>
            </a:r>
          </a:p>
          <a:p>
            <a:pPr lvl="1"/>
            <a:r>
              <a:rPr lang="en-US" dirty="0" smtClean="0"/>
              <a:t>Holds</a:t>
            </a:r>
          </a:p>
          <a:p>
            <a:pPr lvl="2"/>
            <a:r>
              <a:rPr lang="en-US" dirty="0" smtClean="0"/>
              <a:t>Power supply, motherboard, processor, memory modules, expansion cards, hard drive, optical drive, other drives</a:t>
            </a:r>
          </a:p>
          <a:p>
            <a:pPr lvl="2"/>
            <a:r>
              <a:rPr lang="en-US" dirty="0" smtClean="0"/>
              <a:t>Tower case – sits upright and can hold several drives</a:t>
            </a:r>
          </a:p>
          <a:p>
            <a:pPr lvl="2"/>
            <a:r>
              <a:rPr lang="en-US" dirty="0" smtClean="0"/>
              <a:t>Desktop case – lies flat and sometimes holds monitor</a:t>
            </a:r>
          </a:p>
          <a:p>
            <a:pPr lvl="2"/>
            <a:r>
              <a:rPr lang="en-US" dirty="0" smtClean="0"/>
              <a:t>Mobile case – used with laptops and tablets</a:t>
            </a:r>
          </a:p>
          <a:p>
            <a:pPr lvl="2"/>
            <a:r>
              <a:rPr lang="en-US" dirty="0" smtClean="0"/>
              <a:t>All-in-one case – used with all-in-one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698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Loopback Plugs</a:t>
            </a:r>
          </a:p>
          <a:p>
            <a:endParaRPr lang="en-US" dirty="0" smtClean="0"/>
          </a:p>
          <a:p>
            <a:r>
              <a:rPr lang="en-US" dirty="0" smtClean="0"/>
              <a:t>Loopback plug</a:t>
            </a:r>
          </a:p>
          <a:p>
            <a:pPr lvl="1"/>
            <a:r>
              <a:rPr lang="en-US" dirty="0" smtClean="0"/>
              <a:t>Used to test a port in a computer or other device to make sure the port is working</a:t>
            </a:r>
          </a:p>
          <a:p>
            <a:pPr lvl="2"/>
            <a:r>
              <a:rPr lang="en-US" dirty="0" smtClean="0"/>
              <a:t>May also test the throughput or speed of 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853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Summary 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Ports on a computer might include video, RJ-45, audio, S/PDIF, USB, FireWire, eSATA, and PS/2</a:t>
            </a:r>
          </a:p>
          <a:p>
            <a:pPr eaLnBrk="1" hangingPunct="1"/>
            <a:r>
              <a:rPr lang="en-US" dirty="0" smtClean="0"/>
              <a:t>Internal computer components include the motherboard, processor, expansion cards, DIMM modules, hard drive, optical drive, tape drive, and power supply</a:t>
            </a:r>
          </a:p>
          <a:p>
            <a:pPr eaLnBrk="1" hangingPunct="1"/>
            <a:r>
              <a:rPr lang="en-US" dirty="0" smtClean="0"/>
              <a:t>Form factors used by cases, power supplies, and motherboards are ATX and micro-ATX</a:t>
            </a:r>
          </a:p>
          <a:p>
            <a:pPr eaLnBrk="1" hangingPunct="1"/>
            <a:r>
              <a:rPr lang="en-US" dirty="0" smtClean="0"/>
              <a:t>Power connectors include the 20-pin P1, 24-pin P1, 4-pin and 8-pin auxiliary motherboard, 4-pin Molex, 15-pin SATA, 4-pin Berg, and 6/8-pin PCIe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3548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Most hard drives, optical drives, and tape drives use the serial ATA (SATA) standards</a:t>
            </a:r>
          </a:p>
          <a:p>
            <a:pPr eaLnBrk="1" hangingPunct="1"/>
            <a:r>
              <a:rPr lang="en-US" dirty="0" smtClean="0"/>
              <a:t>Laptop computers use function keys to control many features of the laptop</a:t>
            </a:r>
          </a:p>
          <a:p>
            <a:pPr eaLnBrk="1" hangingPunct="1"/>
            <a:r>
              <a:rPr lang="en-US" dirty="0" smtClean="0"/>
              <a:t>A laptop may have an ExpressCard/34 or ExpressCard/54 slot for expansion</a:t>
            </a:r>
          </a:p>
          <a:p>
            <a:pPr eaLnBrk="1" hangingPunct="1"/>
            <a:r>
              <a:rPr lang="en-US" dirty="0" smtClean="0"/>
              <a:t>Internal laptop components include keyboard, hard drive, memory, smart card reader, optical drive, wireless card, screen, DC jack, battery pack, touch pad, speaker, system board, and CPU, heat sink/fan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31097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r>
              <a:rPr lang="en-US" dirty="0" smtClean="0"/>
              <a:t>An all-in-one computer uses a combination of components designed for desktop computers and laptops</a:t>
            </a:r>
          </a:p>
          <a:p>
            <a:r>
              <a:rPr lang="en-US" dirty="0" smtClean="0"/>
              <a:t>Mobile devices an IT support technician may service include smart phones, tablets, phablets, e-readers, smart cameras, GPS devices, and wearable technology devices</a:t>
            </a:r>
          </a:p>
          <a:p>
            <a:r>
              <a:rPr lang="en-US" dirty="0" smtClean="0"/>
              <a:t>A mobile device might make a connection using a cellular network, Wi-Fi network, Bluetooth, IR, NFC, tethering, creating its own hotspot, or a wired connection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479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Common tools for a computer hardware technician include an ESD strap, screwdrivers, tweezers, flashlight, compressed air, and cleaning solutions and pads</a:t>
            </a:r>
          </a:p>
          <a:p>
            <a:pPr eaLnBrk="1" hangingPunct="1"/>
            <a:r>
              <a:rPr lang="en-US" dirty="0" smtClean="0"/>
              <a:t>Special tools a PC support technician might need include a POST diagnostic card, power supply tester, multimeter, and loopback plugs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230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Computer Case</a:t>
            </a:r>
          </a:p>
          <a:p>
            <a:pPr lvl="1"/>
            <a:r>
              <a:rPr lang="en-US" dirty="0" smtClean="0"/>
              <a:t>Sometimes called “chassis”</a:t>
            </a:r>
          </a:p>
          <a:p>
            <a:pPr lvl="1"/>
            <a:r>
              <a:rPr lang="en-US" dirty="0" smtClean="0"/>
              <a:t>Holds</a:t>
            </a:r>
          </a:p>
          <a:p>
            <a:pPr lvl="2"/>
            <a:r>
              <a:rPr lang="en-US" dirty="0" smtClean="0"/>
              <a:t>Power supply, motherboard, processor, memory modules, expansion cards, hard drive, optical drive, other drives</a:t>
            </a:r>
          </a:p>
          <a:p>
            <a:pPr lvl="2"/>
            <a:r>
              <a:rPr lang="en-US" dirty="0" smtClean="0"/>
              <a:t>Tower case – sits upright and can hold several drives</a:t>
            </a:r>
          </a:p>
          <a:p>
            <a:pPr lvl="2"/>
            <a:r>
              <a:rPr lang="en-US" dirty="0" smtClean="0"/>
              <a:t>Desktop case – lies flat and sometimes holds monitor</a:t>
            </a:r>
          </a:p>
          <a:p>
            <a:pPr lvl="2"/>
            <a:r>
              <a:rPr lang="en-US" dirty="0" smtClean="0"/>
              <a:t>Mobile case – used with laptops and tablets</a:t>
            </a:r>
          </a:p>
          <a:p>
            <a:pPr lvl="2"/>
            <a:r>
              <a:rPr lang="en-US" dirty="0" smtClean="0"/>
              <a:t>All-in-one case – used with all-in-one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6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Computer Case</a:t>
            </a:r>
          </a:p>
          <a:p>
            <a:pPr lvl="1"/>
            <a:r>
              <a:rPr lang="en-US" dirty="0" smtClean="0"/>
              <a:t>Sometimes called “chassis”</a:t>
            </a:r>
          </a:p>
          <a:p>
            <a:pPr lvl="1"/>
            <a:r>
              <a:rPr lang="en-US" dirty="0" smtClean="0"/>
              <a:t>Holds</a:t>
            </a:r>
          </a:p>
          <a:p>
            <a:pPr lvl="2"/>
            <a:r>
              <a:rPr lang="en-US" dirty="0" smtClean="0"/>
              <a:t>Power supply, motherboard, processor, memory modules, expansion cards, hard drive, optical drive, other drives</a:t>
            </a:r>
          </a:p>
          <a:p>
            <a:pPr lvl="2"/>
            <a:r>
              <a:rPr lang="en-US" dirty="0" smtClean="0"/>
              <a:t>Tower case – sits upright and can hold several drives</a:t>
            </a:r>
          </a:p>
          <a:p>
            <a:pPr lvl="2"/>
            <a:r>
              <a:rPr lang="en-US" dirty="0" smtClean="0"/>
              <a:t>Desktop case – lies flat and sometimes holds monitor</a:t>
            </a:r>
          </a:p>
          <a:p>
            <a:pPr lvl="2"/>
            <a:r>
              <a:rPr lang="en-US" dirty="0" smtClean="0"/>
              <a:t>Mobile case – used with laptops and tablets</a:t>
            </a:r>
          </a:p>
          <a:p>
            <a:pPr lvl="2"/>
            <a:r>
              <a:rPr lang="en-US" dirty="0" smtClean="0"/>
              <a:t>All-in-one case – used with all-in-one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5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Computer Case</a:t>
            </a:r>
          </a:p>
          <a:p>
            <a:pPr lvl="1"/>
            <a:r>
              <a:rPr lang="en-US" dirty="0" smtClean="0"/>
              <a:t>Sometimes called “chassis”</a:t>
            </a:r>
          </a:p>
          <a:p>
            <a:pPr lvl="1"/>
            <a:r>
              <a:rPr lang="en-US" dirty="0" smtClean="0"/>
              <a:t>Holds</a:t>
            </a:r>
          </a:p>
          <a:p>
            <a:pPr lvl="2"/>
            <a:r>
              <a:rPr lang="en-US" dirty="0" smtClean="0"/>
              <a:t>Power supply, motherboard, processor, memory modules, expansion cards, hard drive, optical drive, other drives</a:t>
            </a:r>
          </a:p>
          <a:p>
            <a:pPr lvl="2"/>
            <a:r>
              <a:rPr lang="en-US" dirty="0" smtClean="0"/>
              <a:t>Tower case – sits upright and can hold several drives</a:t>
            </a:r>
          </a:p>
          <a:p>
            <a:pPr lvl="2"/>
            <a:r>
              <a:rPr lang="en-US" dirty="0" smtClean="0"/>
              <a:t>Desktop case – lies flat and sometimes holds monitor</a:t>
            </a:r>
          </a:p>
          <a:p>
            <a:pPr lvl="2"/>
            <a:r>
              <a:rPr lang="en-US" dirty="0" smtClean="0"/>
              <a:t>Mobile case – used with laptops and tablets</a:t>
            </a:r>
          </a:p>
          <a:p>
            <a:pPr lvl="2"/>
            <a:r>
              <a:rPr lang="en-US" dirty="0" smtClean="0"/>
              <a:t>All-in-one case – used with all-in-one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54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</a:p>
          <a:p>
            <a:endParaRPr lang="en-US" dirty="0" smtClean="0"/>
          </a:p>
          <a:p>
            <a:r>
              <a:rPr lang="en-US" dirty="0" smtClean="0"/>
              <a:t>Computer Case</a:t>
            </a:r>
          </a:p>
          <a:p>
            <a:pPr lvl="1"/>
            <a:r>
              <a:rPr lang="en-US" dirty="0" smtClean="0"/>
              <a:t>Sometimes called “chassis”</a:t>
            </a:r>
          </a:p>
          <a:p>
            <a:pPr lvl="1"/>
            <a:r>
              <a:rPr lang="en-US" dirty="0" smtClean="0"/>
              <a:t>Holds</a:t>
            </a:r>
          </a:p>
          <a:p>
            <a:pPr lvl="2"/>
            <a:r>
              <a:rPr lang="en-US" dirty="0" smtClean="0"/>
              <a:t>Power supply, motherboard, processor, memory modules, expansion cards, hard drive, optical drive, other drives</a:t>
            </a:r>
          </a:p>
          <a:p>
            <a:pPr lvl="2"/>
            <a:r>
              <a:rPr lang="en-US" dirty="0" smtClean="0"/>
              <a:t>Tower case – sits upright and can hold several drives</a:t>
            </a:r>
          </a:p>
          <a:p>
            <a:pPr lvl="2"/>
            <a:r>
              <a:rPr lang="en-US" dirty="0" smtClean="0"/>
              <a:t>Desktop case – lies flat and sometimes holds monitor</a:t>
            </a:r>
          </a:p>
          <a:p>
            <a:pPr lvl="2"/>
            <a:r>
              <a:rPr lang="en-US" dirty="0" smtClean="0"/>
              <a:t>Mobile case – used with laptops and tablets</a:t>
            </a:r>
          </a:p>
          <a:p>
            <a:pPr lvl="2"/>
            <a:r>
              <a:rPr lang="en-US" dirty="0" smtClean="0"/>
              <a:t>All-in-one case – used with all-in-one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69B531-0DDF-4CC5-BEB3-36843EAA658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9B55-8D35-471B-8939-31A8AB0A7F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4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1C0C-6F2C-4977-B231-AF0ECEEEB2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4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54A1-3040-45FA-B8D3-82AB42F2D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8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A381-2CAC-44F0-AC58-BABDDB486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5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30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5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02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84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7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9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E6526-36D6-462C-9109-9F90B3E0C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0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85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44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0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4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E58E6-46E2-4FEC-8EA9-083206B1A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B9FE8-1D07-4525-A8A7-51E4E77DB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32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571CC-03ED-4D45-88B7-97D45F971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9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1531B-950B-4ECD-A10F-7D81BF763C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3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C67C-89DF-4199-A9BD-A1FAC5536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4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C62A-6B32-4644-9FDB-5E08C682B6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6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59808-5B5D-4AA9-86F2-044881B0D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8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5225"/>
            <a:ext cx="68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170B428-397D-402A-914F-E7E1B433C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34000" y="6439317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© Cengage Learning  2017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aseline="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0"/>
          <p:cNvSpPr>
            <a:spLocks noGrp="1"/>
          </p:cNvSpPr>
          <p:nvPr>
            <p:ph type="title" idx="4294967295"/>
          </p:nvPr>
        </p:nvSpPr>
        <p:spPr>
          <a:xfrm>
            <a:off x="533400" y="914400"/>
            <a:ext cx="8077200" cy="1143000"/>
          </a:xfrm>
        </p:spPr>
        <p:txBody>
          <a:bodyPr/>
          <a:lstStyle/>
          <a:p>
            <a:r>
              <a:rPr lang="en-US" dirty="0" smtClean="0"/>
              <a:t>About the Presentations</a:t>
            </a:r>
          </a:p>
        </p:txBody>
      </p:sp>
      <p:sp>
        <p:nvSpPr>
          <p:cNvPr id="3075" name="Content Placeholder 11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077200" cy="4572000"/>
          </a:xfrm>
        </p:spPr>
        <p:txBody>
          <a:bodyPr/>
          <a:lstStyle/>
          <a:p>
            <a:r>
              <a:rPr lang="en-US" dirty="0" smtClean="0"/>
              <a:t>The presentations cover the objectives found in the opening of each chapter.</a:t>
            </a:r>
          </a:p>
          <a:p>
            <a:r>
              <a:rPr lang="en-US" dirty="0" smtClean="0"/>
              <a:t>All chapter objectives are listed in the beginning of each presentation. </a:t>
            </a:r>
          </a:p>
          <a:p>
            <a:r>
              <a:rPr lang="en-US" dirty="0" smtClean="0"/>
              <a:t>You may customize the presentations to fit your class needs. </a:t>
            </a:r>
          </a:p>
          <a:p>
            <a:r>
              <a:rPr lang="en-US" dirty="0" smtClean="0"/>
              <a:t>Some figures from the chapters are included. A complete set of images from the book can be found on the </a:t>
            </a:r>
            <a:r>
              <a:rPr lang="en-US" dirty="0" smtClean="0"/>
              <a:t>Instructor Companion site. </a:t>
            </a:r>
            <a:endParaRPr lang="en-US" dirty="0" smtClean="0"/>
          </a:p>
        </p:txBody>
      </p:sp>
      <p:pic>
        <p:nvPicPr>
          <p:cNvPr id="6" name="Picture 2" descr="C:\Users\Julie\Documents\DropBox\InstructorResources\cengag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2286001" cy="7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Motherboard – sometimes called system board</a:t>
            </a:r>
          </a:p>
          <a:p>
            <a:pPr lvl="1"/>
            <a:r>
              <a:rPr lang="en-US" dirty="0" smtClean="0"/>
              <a:t>Largest and most important circuit board</a:t>
            </a:r>
          </a:p>
          <a:p>
            <a:r>
              <a:rPr lang="en-US" dirty="0" smtClean="0"/>
              <a:t>Processor – central processing unit (CPU) </a:t>
            </a:r>
          </a:p>
          <a:p>
            <a:pPr lvl="1"/>
            <a:r>
              <a:rPr lang="en-US" dirty="0" smtClean="0"/>
              <a:t>Processes most of the data and instructions for the entire system</a:t>
            </a:r>
          </a:p>
          <a:p>
            <a:pPr lvl="1"/>
            <a:r>
              <a:rPr lang="en-US" dirty="0" smtClean="0"/>
              <a:t>CPUs generate heat and require a heat sink and fan (together called the processor cooler)</a:t>
            </a:r>
          </a:p>
          <a:p>
            <a:pPr lvl="2"/>
            <a:r>
              <a:rPr lang="en-US" dirty="0" smtClean="0"/>
              <a:t>A heat sink consists of metal fins that draw heat away from a component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Expansion cards - also called adapter cards</a:t>
            </a:r>
          </a:p>
          <a:p>
            <a:pPr lvl="1"/>
            <a:r>
              <a:rPr lang="en-US" dirty="0" smtClean="0"/>
              <a:t>A circuit board that provides more ports than those provided by the motherboard</a:t>
            </a:r>
          </a:p>
          <a:p>
            <a:pPr lvl="1"/>
            <a:r>
              <a:rPr lang="en-US" dirty="0" smtClean="0"/>
              <a:t>Today, most ports are provided by motherboards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87571" y="5493197"/>
            <a:ext cx="275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1-4 </a:t>
            </a:r>
            <a:r>
              <a:rPr lang="en-US" sz="1200" dirty="0" smtClean="0"/>
              <a:t>Ports provided by the motherboard</a:t>
            </a:r>
            <a:endParaRPr lang="en-US" sz="1200" dirty="0"/>
          </a:p>
        </p:txBody>
      </p:sp>
      <p:pic>
        <p:nvPicPr>
          <p:cNvPr id="7" name="Picture 6" descr="Ports provided by the motherboard" title="Figure 1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447288"/>
            <a:ext cx="4343400" cy="252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modules – random access memory (RAM)</a:t>
            </a:r>
          </a:p>
          <a:p>
            <a:pPr lvl="1"/>
            <a:r>
              <a:rPr lang="en-US" dirty="0" smtClean="0"/>
              <a:t>Temporary storage for data and instructions as they are being processed by the CPU</a:t>
            </a:r>
          </a:p>
          <a:p>
            <a:pPr lvl="1"/>
            <a:r>
              <a:rPr lang="en-US" dirty="0" smtClean="0"/>
              <a:t>Dual inline memory module (DIMM) slots hold memory modules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860817"/>
            <a:ext cx="5177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1-6  </a:t>
            </a:r>
            <a:r>
              <a:rPr lang="en-US" sz="1200" dirty="0" smtClean="0"/>
              <a:t>A DIMM holds RAM and is mounted directly on a motherboard</a:t>
            </a:r>
            <a:endParaRPr lang="en-US" sz="1200" dirty="0"/>
          </a:p>
        </p:txBody>
      </p:sp>
      <p:pic>
        <p:nvPicPr>
          <p:cNvPr id="8" name="Picture 7" descr="A DIMM holds RAM and is mounted directly on a motherboard" title="Figure 1-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71" y="3720569"/>
            <a:ext cx="5086350" cy="20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drives and other drives</a:t>
            </a:r>
          </a:p>
          <a:p>
            <a:pPr lvl="1"/>
            <a:r>
              <a:rPr lang="en-US" dirty="0" smtClean="0"/>
              <a:t>Hard drives may also be called hard disk drive (HDD)</a:t>
            </a:r>
          </a:p>
          <a:p>
            <a:pPr lvl="2"/>
            <a:r>
              <a:rPr lang="en-US" dirty="0" smtClean="0"/>
              <a:t>Permanent storage used to hold data and programs</a:t>
            </a:r>
          </a:p>
          <a:p>
            <a:pPr lvl="1"/>
            <a:r>
              <a:rPr lang="en-US" dirty="0" smtClean="0"/>
              <a:t>Other drives include: optical drive and tape 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147" y="5715000"/>
            <a:ext cx="7330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1-7  </a:t>
            </a:r>
            <a:r>
              <a:rPr lang="en-US" sz="1200" dirty="0" smtClean="0"/>
              <a:t>Two types of hard drives (larger magnetic drive and smaller solid-state drive) and a DVD drive</a:t>
            </a:r>
            <a:endParaRPr lang="en-US" sz="1200" dirty="0"/>
          </a:p>
        </p:txBody>
      </p:sp>
      <p:pic>
        <p:nvPicPr>
          <p:cNvPr id="8" name="Picture 7" descr="Two types of hard drives (larger magnetic drive and smaller solid-state drive) and a DVD drive" title="Figure 1-7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3628211"/>
            <a:ext cx="53149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51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Inside the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supply – also called power supply unit (PSU)</a:t>
            </a:r>
          </a:p>
          <a:p>
            <a:pPr lvl="1"/>
            <a:r>
              <a:rPr lang="en-US" dirty="0" smtClean="0"/>
              <a:t>Receives and converts house current so that components inside the case can use it</a:t>
            </a:r>
          </a:p>
          <a:p>
            <a:pPr lvl="1"/>
            <a:r>
              <a:rPr lang="en-US" dirty="0" smtClean="0"/>
              <a:t>Most come with a dual-voltage selector switch</a:t>
            </a:r>
          </a:p>
          <a:p>
            <a:pPr lvl="2"/>
            <a:r>
              <a:rPr lang="en-US" dirty="0" smtClean="0"/>
              <a:t>Allows switching input voltage from 115V to 220V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3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Factors Used by Computer Cases, Power Supplies, and Motherboards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Form factors: standards that describe the size, shape, screw hole positions, and major features of computer cases, power supplies, and motherboards</a:t>
            </a:r>
          </a:p>
          <a:p>
            <a:pPr lvl="1"/>
            <a:r>
              <a:rPr lang="en-US" dirty="0" smtClean="0"/>
              <a:t>Necessary so that all will be compatible with each other</a:t>
            </a:r>
          </a:p>
          <a:p>
            <a:r>
              <a:rPr lang="en-US" dirty="0" smtClean="0"/>
              <a:t>Two form factors used by most desktop and tower computer cases and power supplies:</a:t>
            </a:r>
          </a:p>
          <a:p>
            <a:pPr lvl="1"/>
            <a:r>
              <a:rPr lang="en-US" dirty="0" smtClean="0"/>
              <a:t>ATX</a:t>
            </a:r>
          </a:p>
          <a:p>
            <a:pPr lvl="1"/>
            <a:r>
              <a:rPr lang="en-US" dirty="0" smtClean="0"/>
              <a:t>Micro-ATX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5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Factors Used by Computer Cases, Power Supplies, and Motherboards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ATX (Advanced Technology Extended) </a:t>
            </a:r>
          </a:p>
          <a:p>
            <a:pPr lvl="1"/>
            <a:r>
              <a:rPr lang="en-US" dirty="0" smtClean="0"/>
              <a:t>Most commonly used form factor today</a:t>
            </a:r>
          </a:p>
          <a:p>
            <a:pPr lvl="1"/>
            <a:r>
              <a:rPr lang="en-US" dirty="0" smtClean="0"/>
              <a:t>Originally developed by Intel in 1995</a:t>
            </a:r>
          </a:p>
          <a:p>
            <a:pPr lvl="1"/>
            <a:r>
              <a:rPr lang="en-US" dirty="0" smtClean="0"/>
              <a:t>It is an open, nonproprietary industry specification</a:t>
            </a:r>
          </a:p>
          <a:p>
            <a:r>
              <a:rPr lang="en-US" dirty="0" smtClean="0"/>
              <a:t>An ATX power supply has a variety of power connectors</a:t>
            </a:r>
          </a:p>
          <a:p>
            <a:pPr lvl="1"/>
            <a:r>
              <a:rPr lang="en-US" dirty="0" smtClean="0"/>
              <a:t>Power connectors have evolved because new technologies require more power</a:t>
            </a:r>
          </a:p>
          <a:p>
            <a:pPr lvl="1"/>
            <a:r>
              <a:rPr lang="en-US" dirty="0" smtClean="0"/>
              <a:t>Common ATX power connectors are listed on the following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1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Factors Used by Computer Cases, Power Supplies, and Motherboards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smtClean="0"/>
              <a:t>20-pin P1 connector: used by the first ATX power supplies and motherboards</a:t>
            </a:r>
          </a:p>
          <a:p>
            <a:r>
              <a:rPr lang="en-US" dirty="0" smtClean="0"/>
              <a:t>4-pin and 8-pin auxiliary connectors: used to provide and additional 12 V of power for evolving CPUs</a:t>
            </a:r>
          </a:p>
          <a:p>
            <a:r>
              <a:rPr lang="en-US" dirty="0" smtClean="0"/>
              <a:t>24-pin or 20+4-pin P1 connector: the older 20-pin P1 connector still worked in this connector</a:t>
            </a:r>
          </a:p>
          <a:p>
            <a:pPr lvl="1"/>
            <a:r>
              <a:rPr lang="en-US" dirty="0" smtClean="0"/>
              <a:t>Supported the new PCI Express slots</a:t>
            </a:r>
          </a:p>
          <a:p>
            <a:r>
              <a:rPr lang="en-US" dirty="0" smtClean="0"/>
              <a:t>6-pin and 8-pin PCIe connectors: connect directly to the video card </a:t>
            </a:r>
          </a:p>
          <a:p>
            <a:pPr lvl="1"/>
            <a:r>
              <a:rPr lang="en-US" dirty="0" smtClean="0"/>
              <a:t>Video cards draw the most power in a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9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Factors Used by Computer Cases, Power Supplies, and Motherboards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smtClean="0"/>
              <a:t>Micro-ATX form factor</a:t>
            </a:r>
          </a:p>
          <a:p>
            <a:pPr lvl="1"/>
            <a:r>
              <a:rPr lang="en-US" dirty="0" smtClean="0"/>
              <a:t>Major variation of ATX</a:t>
            </a:r>
          </a:p>
          <a:p>
            <a:pPr lvl="1"/>
            <a:r>
              <a:rPr lang="en-US" dirty="0" smtClean="0"/>
              <a:t>Reduces total cost of a system by:</a:t>
            </a:r>
          </a:p>
          <a:p>
            <a:pPr lvl="2"/>
            <a:r>
              <a:rPr lang="en-US" dirty="0" smtClean="0"/>
              <a:t>Reducing number of expansion slots on motherboard</a:t>
            </a:r>
          </a:p>
          <a:p>
            <a:pPr lvl="2"/>
            <a:r>
              <a:rPr lang="en-US" dirty="0" smtClean="0"/>
              <a:t>Reducing power supplied to the board</a:t>
            </a:r>
          </a:p>
          <a:p>
            <a:pPr lvl="2"/>
            <a:r>
              <a:rPr lang="en-US" dirty="0" smtClean="0"/>
              <a:t>Allowing for a smaller case size</a:t>
            </a:r>
          </a:p>
          <a:p>
            <a:pPr lvl="1"/>
            <a:r>
              <a:rPr lang="en-US" dirty="0" smtClean="0"/>
              <a:t>Uses a 24-pin P1 connector </a:t>
            </a:r>
          </a:p>
          <a:p>
            <a:pPr lvl="2"/>
            <a:r>
              <a:rPr lang="en-US" dirty="0" smtClean="0"/>
              <a:t>Not likely to have as many extra wires and connectors as those on the ATX power supply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9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Factors Used by Computer Cases, Power Supplies, and Motherboards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724273"/>
            <a:ext cx="662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1-17  </a:t>
            </a:r>
            <a:r>
              <a:rPr lang="en-US" sz="1200" dirty="0" smtClean="0"/>
              <a:t>This microATX motherboard by Biostar is designed to support an AMD processor </a:t>
            </a:r>
            <a:endParaRPr lang="en-US" sz="1200" dirty="0"/>
          </a:p>
        </p:txBody>
      </p:sp>
      <p:pic>
        <p:nvPicPr>
          <p:cNvPr id="8" name="Picture 7" descr="This microATX motherboard by Biostar is designed to support an AMD processor" title="Figure 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191" y="2099217"/>
            <a:ext cx="49149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447800"/>
            <a:ext cx="8305800" cy="2209800"/>
          </a:xfrm>
        </p:spPr>
        <p:txBody>
          <a:bodyPr/>
          <a:lstStyle/>
          <a:p>
            <a:r>
              <a:rPr lang="en-US" dirty="0" smtClean="0"/>
              <a:t>A+ Guide to Hardware, 9th </a:t>
            </a:r>
            <a:r>
              <a:rPr lang="en-US" dirty="0"/>
              <a:t>Edition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solidFill>
                  <a:schemeClr val="tx1"/>
                </a:solidFill>
              </a:rPr>
              <a:t>Chapter 1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solidFill>
                  <a:schemeClr val="tx1"/>
                </a:solidFill>
              </a:rPr>
              <a:t>First Look at Computer Parts and Tools</a:t>
            </a:r>
          </a:p>
        </p:txBody>
      </p:sp>
      <p:pic>
        <p:nvPicPr>
          <p:cNvPr id="5" name="Picture 2" descr="C:\Users\Julie\Documents\DropBox\InstructorResources\cengag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2286001" cy="7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Drives, Their Cables, and Connectors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Drives</a:t>
            </a:r>
          </a:p>
          <a:p>
            <a:pPr lvl="1"/>
            <a:r>
              <a:rPr lang="en-US" dirty="0" smtClean="0"/>
              <a:t>Two standards: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Serial ATA standard </a:t>
            </a:r>
            <a:r>
              <a:rPr lang="en-US" dirty="0" smtClean="0"/>
              <a:t>(SATA)</a:t>
            </a:r>
            <a:endParaRPr lang="en-US" dirty="0"/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Used by most drives today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Get power from a power cable that connects to the drive using a SATA power connector</a:t>
            </a:r>
            <a:endParaRPr lang="en-US" dirty="0"/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Parallel ATA (PATA</a:t>
            </a:r>
            <a:r>
              <a:rPr lang="en-US" dirty="0" smtClean="0"/>
              <a:t>) – slower than SATA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Also called IDE interface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Used 40-pin ribbon cable and connector</a:t>
            </a:r>
            <a:endParaRPr lang="en-US" dirty="0"/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Two </a:t>
            </a:r>
            <a:r>
              <a:rPr lang="en-US" dirty="0"/>
              <a:t>connectors on a motherboard for two data cables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Found in most older desktop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Look at Laptop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Laptop (notebook): </a:t>
            </a:r>
            <a:r>
              <a:rPr lang="en-US" dirty="0">
                <a:latin typeface="Arial" charset="0"/>
              </a:rPr>
              <a:t>portable computer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Variation of a laptop is a netbook 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Smaller </a:t>
            </a:r>
            <a:r>
              <a:rPr lang="en-US" dirty="0">
                <a:latin typeface="Arial" charset="0"/>
              </a:rPr>
              <a:t>and has less features than </a:t>
            </a:r>
            <a:r>
              <a:rPr lang="en-US" dirty="0" smtClean="0">
                <a:latin typeface="Arial" charset="0"/>
              </a:rPr>
              <a:t>laptop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Comparing </a:t>
            </a:r>
            <a:r>
              <a:rPr lang="en-US" dirty="0" smtClean="0">
                <a:latin typeface="Arial" charset="0"/>
              </a:rPr>
              <a:t>laptops </a:t>
            </a:r>
            <a:r>
              <a:rPr lang="en-US" dirty="0">
                <a:latin typeface="Arial" charset="0"/>
              </a:rPr>
              <a:t>to desktop computers</a:t>
            </a:r>
          </a:p>
          <a:p>
            <a:pPr lvl="1" eaLnBrk="1" hangingPunct="1"/>
            <a:r>
              <a:rPr lang="en-US" dirty="0">
                <a:latin typeface="Arial" charset="0"/>
              </a:rPr>
              <a:t>Use the same technology as desktops</a:t>
            </a:r>
          </a:p>
          <a:p>
            <a:pPr lvl="1" eaLnBrk="1" hangingPunct="1"/>
            <a:r>
              <a:rPr lang="en-US" dirty="0">
                <a:latin typeface="Arial" charset="0"/>
              </a:rPr>
              <a:t>Smaller, portable, and </a:t>
            </a:r>
            <a:r>
              <a:rPr lang="en-US" dirty="0" smtClean="0">
                <a:latin typeface="Arial" charset="0"/>
              </a:rPr>
              <a:t>use </a:t>
            </a:r>
            <a:r>
              <a:rPr lang="en-US" dirty="0">
                <a:latin typeface="Arial" charset="0"/>
              </a:rPr>
              <a:t>less power</a:t>
            </a:r>
          </a:p>
          <a:p>
            <a:pPr lvl="1" eaLnBrk="1" hangingPunct="1"/>
            <a:r>
              <a:rPr lang="en-US" dirty="0">
                <a:latin typeface="Arial" charset="0"/>
              </a:rPr>
              <a:t>Replacement parts cost more than desktops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Laptops </a:t>
            </a:r>
            <a:r>
              <a:rPr lang="en-US" dirty="0">
                <a:latin typeface="Arial" charset="0"/>
              </a:rPr>
              <a:t>offer a variety of ports and slots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27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Look at Laptop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 descr="Ports and slots on a laptop computer" title="Figure 1-23"/>
          <p:cNvSpPr txBox="1"/>
          <p:nvPr/>
        </p:nvSpPr>
        <p:spPr>
          <a:xfrm>
            <a:off x="2797315" y="5968226"/>
            <a:ext cx="3549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1-23 </a:t>
            </a:r>
            <a:r>
              <a:rPr lang="en-US" sz="1200" dirty="0" smtClean="0"/>
              <a:t>Ports and slots on a laptop computer</a:t>
            </a:r>
            <a:endParaRPr lang="en-US" sz="1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346" y="1288597"/>
            <a:ext cx="5746559" cy="44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5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Look at Laptop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Ports common to laptops include:</a:t>
            </a:r>
          </a:p>
          <a:p>
            <a:pPr lvl="1"/>
            <a:r>
              <a:rPr lang="en-US" dirty="0" smtClean="0"/>
              <a:t>USB, FireWire, network, dial-up modem, audio, and video ports</a:t>
            </a:r>
          </a:p>
          <a:p>
            <a:r>
              <a:rPr lang="en-US" dirty="0" smtClean="0"/>
              <a:t>Most laptops include slots for flash memory cards</a:t>
            </a:r>
          </a:p>
          <a:p>
            <a:r>
              <a:rPr lang="en-US" dirty="0" smtClean="0"/>
              <a:t>When a laptop is missing a port or slot, you can use a USB dongle to provide the port or slot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USB to RJ-45 dongle to connect to a wired network</a:t>
            </a:r>
          </a:p>
          <a:p>
            <a:pPr lvl="2"/>
            <a:r>
              <a:rPr lang="en-US" dirty="0" smtClean="0"/>
              <a:t>USB to Wi-Fi dongle to connect to a wireless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62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Look at Laptop Computers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8571" y="4945744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1-25  </a:t>
            </a:r>
            <a:r>
              <a:rPr lang="en-US" sz="1200" dirty="0" smtClean="0"/>
              <a:t>USB to RJ-45 dongle provides a network port to connect to a wired network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956853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Figure 1-26  </a:t>
            </a:r>
            <a:r>
              <a:rPr lang="en-US" sz="1200" dirty="0" smtClean="0"/>
              <a:t>This USB to Wi-Fi adapter plugs into a USB port to connect to a local wireless network</a:t>
            </a:r>
            <a:endParaRPr lang="en-US" sz="1200" dirty="0"/>
          </a:p>
        </p:txBody>
      </p:sp>
      <p:pic>
        <p:nvPicPr>
          <p:cNvPr id="9" name="Content Placeholder 8" descr="USB to RJ-45 dongle provides a network port to connect to a wired network&#10;This USB to Wi-Fi adapter plugs into a USB port to connect to a local wireless network" title="Figure 1-25 and Figure 1-2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571" y="2076449"/>
            <a:ext cx="6657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09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Keys, Buttons, and Input Devices on a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8450"/>
            <a:ext cx="8229600" cy="4525963"/>
          </a:xfrm>
        </p:spPr>
        <p:txBody>
          <a:bodyPr/>
          <a:lstStyle/>
          <a:p>
            <a:r>
              <a:rPr lang="en-US" dirty="0"/>
              <a:t>Button or switches might be above the keyboard</a:t>
            </a:r>
          </a:p>
          <a:p>
            <a:pPr lvl="1"/>
            <a:r>
              <a:rPr lang="en-US" dirty="0"/>
              <a:t>Most of the same settings that these buttons control may also be changed using Windows tools</a:t>
            </a:r>
          </a:p>
          <a:p>
            <a:pPr lvl="1"/>
            <a:r>
              <a:rPr lang="en-US" dirty="0"/>
              <a:t>Some settings might be:</a:t>
            </a:r>
          </a:p>
          <a:p>
            <a:pPr lvl="2"/>
            <a:r>
              <a:rPr lang="en-US" sz="2000" dirty="0" smtClean="0"/>
              <a:t>Volume</a:t>
            </a:r>
          </a:p>
          <a:p>
            <a:pPr lvl="2"/>
            <a:r>
              <a:rPr lang="en-US" sz="2000" dirty="0" smtClean="0"/>
              <a:t>Keyboard backlight</a:t>
            </a:r>
          </a:p>
          <a:p>
            <a:pPr lvl="2"/>
            <a:r>
              <a:rPr lang="en-US" sz="2000" dirty="0" smtClean="0"/>
              <a:t>Touch pad on or off</a:t>
            </a:r>
            <a:endParaRPr lang="en-US" sz="2000" dirty="0"/>
          </a:p>
          <a:p>
            <a:pPr lvl="2"/>
            <a:r>
              <a:rPr lang="en-US" sz="2000" dirty="0"/>
              <a:t>Screen </a:t>
            </a:r>
            <a:r>
              <a:rPr lang="en-US" sz="2000" dirty="0" smtClean="0"/>
              <a:t>brightness and screen orientation</a:t>
            </a:r>
            <a:endParaRPr lang="en-US" sz="2000" dirty="0"/>
          </a:p>
          <a:p>
            <a:pPr lvl="2"/>
            <a:r>
              <a:rPr lang="en-US" sz="2000" dirty="0"/>
              <a:t>Dual displays</a:t>
            </a:r>
          </a:p>
          <a:p>
            <a:pPr lvl="2"/>
            <a:r>
              <a:rPr lang="en-US" sz="2000" dirty="0"/>
              <a:t>Bluetooth or </a:t>
            </a:r>
            <a:r>
              <a:rPr lang="en-US" sz="2000" dirty="0" smtClean="0"/>
              <a:t>Wi-Fi</a:t>
            </a:r>
          </a:p>
          <a:p>
            <a:pPr lvl="2"/>
            <a:r>
              <a:rPr lang="en-US" sz="2000" dirty="0" smtClean="0"/>
              <a:t>Media options</a:t>
            </a:r>
          </a:p>
          <a:p>
            <a:pPr lvl="2"/>
            <a:r>
              <a:rPr lang="en-US" sz="2000" dirty="0" smtClean="0"/>
              <a:t>GPS on or off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8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ExpressCard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peripheral devices on today’s laptops use a USB port to connect to a laptop</a:t>
            </a:r>
          </a:p>
          <a:p>
            <a:r>
              <a:rPr lang="en-US" dirty="0" smtClean="0"/>
              <a:t>Before USB, laptops offered ExpressCard slots </a:t>
            </a:r>
          </a:p>
          <a:p>
            <a:pPr lvl="1"/>
            <a:r>
              <a:rPr lang="en-US" dirty="0" smtClean="0"/>
              <a:t>Sometimes called PCMCIA cards</a:t>
            </a:r>
          </a:p>
          <a:p>
            <a:pPr eaLnBrk="1" hangingPunct="1"/>
            <a:r>
              <a:rPr lang="en-US" dirty="0">
                <a:latin typeface="Arial" charset="0"/>
              </a:rPr>
              <a:t>ExpressCard matches PCI Express and USB 2.0</a:t>
            </a:r>
          </a:p>
          <a:p>
            <a:pPr lvl="1" eaLnBrk="1" hangingPunct="1"/>
            <a:r>
              <a:rPr lang="en-US" dirty="0">
                <a:latin typeface="Arial" charset="0"/>
              </a:rPr>
              <a:t>Two sizes: ExpressCard/34 and ExpressCard/54</a:t>
            </a:r>
          </a:p>
          <a:p>
            <a:pPr lvl="1" eaLnBrk="1" hangingPunct="1"/>
            <a:r>
              <a:rPr lang="en-US" dirty="0">
                <a:latin typeface="Arial" charset="0"/>
              </a:rPr>
              <a:t>Not backward compatible</a:t>
            </a:r>
          </a:p>
          <a:p>
            <a:pPr lvl="1" eaLnBrk="1" hangingPunct="1"/>
            <a:r>
              <a:rPr lang="en-US" dirty="0">
                <a:latin typeface="Arial" charset="0"/>
              </a:rPr>
              <a:t>Hot-pluggable, hot-swappable, and supports autoconfiguration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ExpressCard Slots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Windows services for </a:t>
            </a:r>
            <a:r>
              <a:rPr lang="en-US" dirty="0" smtClean="0">
                <a:latin typeface="Arial" charset="0"/>
              </a:rPr>
              <a:t>ExpressCard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Socket service </a:t>
            </a:r>
            <a:r>
              <a:rPr lang="en-US" dirty="0" smtClean="0">
                <a:latin typeface="Arial" charset="0"/>
              </a:rPr>
              <a:t>establishes communication between the card and the laptop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Card service provides the device driver to  interface with the card after the socket is created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Removing card from </a:t>
            </a:r>
            <a:r>
              <a:rPr lang="en-US" dirty="0" smtClean="0">
                <a:latin typeface="Arial" charset="0"/>
              </a:rPr>
              <a:t>ExpressCard </a:t>
            </a:r>
            <a:r>
              <a:rPr lang="en-US" dirty="0">
                <a:latin typeface="Arial" charset="0"/>
              </a:rPr>
              <a:t>slot</a:t>
            </a:r>
          </a:p>
          <a:p>
            <a:pPr lvl="1" eaLnBrk="1" hangingPunct="1"/>
            <a:r>
              <a:rPr lang="en-US" dirty="0">
                <a:latin typeface="Arial" charset="0"/>
              </a:rPr>
              <a:t>Use the Safely Remove Hardware icon in the notification </a:t>
            </a:r>
            <a:r>
              <a:rPr lang="en-US" dirty="0" smtClean="0">
                <a:latin typeface="Arial" charset="0"/>
              </a:rPr>
              <a:t>area to stop one card before inserting another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Proceed to eject the card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63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Docking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laptops have a connector called a docking port</a:t>
            </a:r>
          </a:p>
          <a:p>
            <a:r>
              <a:rPr lang="en-US" dirty="0" smtClean="0"/>
              <a:t>A docking station provides ports to allow a laptop to easily connect to a full-sized monitor, keyboard, AC power adapter, and other peripheral devices</a:t>
            </a:r>
          </a:p>
          <a:p>
            <a:r>
              <a:rPr lang="en-US" dirty="0" smtClean="0"/>
              <a:t>To use a docking station:</a:t>
            </a:r>
          </a:p>
          <a:p>
            <a:pPr lvl="1"/>
            <a:r>
              <a:rPr lang="en-US" dirty="0" smtClean="0"/>
              <a:t>Plug all peripherals into docking station</a:t>
            </a:r>
          </a:p>
          <a:p>
            <a:pPr lvl="1"/>
            <a:r>
              <a:rPr lang="en-US" dirty="0" smtClean="0"/>
              <a:t>Connect laptop to the station</a:t>
            </a:r>
          </a:p>
          <a:p>
            <a:pPr lvl="1"/>
            <a:r>
              <a:rPr lang="en-US" dirty="0" smtClean="0"/>
              <a:t>No software 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92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 Internal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3162" y="5689780"/>
            <a:ext cx="3712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1-36  </a:t>
            </a:r>
            <a:r>
              <a:rPr lang="en-US" sz="1200" dirty="0" smtClean="0"/>
              <a:t>Bottom of a laptop with cover removed</a:t>
            </a:r>
            <a:endParaRPr lang="en-US" sz="1200" dirty="0"/>
          </a:p>
        </p:txBody>
      </p:sp>
      <p:pic>
        <p:nvPicPr>
          <p:cNvPr id="8" name="Content Placeholder 7" descr="Bottom of a laptop with cover removed" title="Figure 1-3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600" y="1439409"/>
            <a:ext cx="6858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4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9th Edition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Identify the various parts inside a desktop computer case and describe how they connect together and are compatible</a:t>
            </a:r>
          </a:p>
          <a:p>
            <a:pPr eaLnBrk="1" hangingPunct="1"/>
            <a:r>
              <a:rPr lang="en-US" dirty="0" smtClean="0"/>
              <a:t>Identify the various ports, slots, and internal components of a laptop computer and explain special concerns when supporting and maintaining laptops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435705-CFBC-4C6D-9BCC-B7B4AE27B0AE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Laptop Internal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important components:</a:t>
            </a:r>
          </a:p>
          <a:p>
            <a:pPr lvl="1"/>
            <a:r>
              <a:rPr lang="en-US" dirty="0" smtClean="0"/>
              <a:t>Battery pack</a:t>
            </a:r>
          </a:p>
          <a:p>
            <a:pPr lvl="1"/>
            <a:r>
              <a:rPr lang="en-US" dirty="0" smtClean="0"/>
              <a:t>Hard drive</a:t>
            </a:r>
          </a:p>
          <a:p>
            <a:pPr lvl="1"/>
            <a:r>
              <a:rPr lang="en-US" dirty="0" smtClean="0"/>
              <a:t>CPU, heat sink, and fan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Wireless card</a:t>
            </a:r>
          </a:p>
          <a:p>
            <a:pPr lvl="1"/>
            <a:r>
              <a:rPr lang="en-US" dirty="0" smtClean="0"/>
              <a:t>System board</a:t>
            </a:r>
          </a:p>
          <a:p>
            <a:pPr lvl="1"/>
            <a:r>
              <a:rPr lang="en-US" dirty="0" smtClean="0"/>
              <a:t>Optical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an All-in-One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All-in-one computer: uses a mix of components sized for a desktop and a </a:t>
            </a:r>
            <a:r>
              <a:rPr lang="en-US" dirty="0" smtClean="0"/>
              <a:t>laptop</a:t>
            </a:r>
            <a:endParaRPr lang="en-US" dirty="0"/>
          </a:p>
          <a:p>
            <a:pPr lvl="1"/>
            <a:r>
              <a:rPr lang="en-US" dirty="0"/>
              <a:t>For some components, you’ll need to buy replacements from the manufacturer because they are most likely proprietary</a:t>
            </a:r>
          </a:p>
          <a:p>
            <a:pPr lvl="1"/>
            <a:r>
              <a:rPr lang="en-US" dirty="0"/>
              <a:t>See the service manual for specific directions about replacing parts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36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an All-in-One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5791200"/>
            <a:ext cx="3934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1-38  </a:t>
            </a:r>
            <a:r>
              <a:rPr lang="en-US" sz="1200" dirty="0" smtClean="0"/>
              <a:t>Components inside an all-in-one computer</a:t>
            </a:r>
            <a:endParaRPr lang="en-US" sz="1200" dirty="0"/>
          </a:p>
        </p:txBody>
      </p:sp>
      <p:pic>
        <p:nvPicPr>
          <p:cNvPr id="8" name="Content Placeholder 7" descr="Components inside an all-in-one computer" title="Figure 1-3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4449" y="1484005"/>
            <a:ext cx="5555101" cy="42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9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Laptops and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General guidelines: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 not touch LCD panel with sharp objects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 not pick up or hold by the lid</a:t>
            </a:r>
          </a:p>
          <a:p>
            <a:pPr lvl="1" eaLnBrk="1" hangingPunct="1"/>
            <a:r>
              <a:rPr lang="en-US" dirty="0">
                <a:latin typeface="Arial" charset="0"/>
              </a:rPr>
              <a:t>Use OEM recommended battery packs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 not tightly pack in a suitcase – use carrying case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 not move while hard drive is being accessed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 not put close to appliances generating strong magnetic field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Always use passwords to protect your laptop when connected to a public network or if device is stolen</a:t>
            </a: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94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Laptops and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General </a:t>
            </a:r>
            <a:r>
              <a:rPr lang="en-US" dirty="0" smtClean="0">
                <a:latin typeface="Arial" charset="0"/>
              </a:rPr>
              <a:t>guidelines (cont’d):</a:t>
            </a:r>
            <a:endParaRPr lang="en-US" dirty="0">
              <a:latin typeface="Arial" charset="0"/>
            </a:endParaRPr>
          </a:p>
          <a:p>
            <a:pPr lvl="1" eaLnBrk="1" hangingPunct="1"/>
            <a:r>
              <a:rPr lang="en-US" dirty="0">
                <a:latin typeface="Arial" charset="0"/>
              </a:rPr>
              <a:t>Keep notebook at room temperature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</a:t>
            </a:r>
            <a:r>
              <a:rPr lang="en-US" dirty="0">
                <a:latin typeface="Arial" charset="0"/>
              </a:rPr>
              <a:t>away from smoke, water, dust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 not power up and down unnecessarily</a:t>
            </a:r>
          </a:p>
          <a:p>
            <a:pPr lvl="1" eaLnBrk="1" hangingPunct="1"/>
            <a:r>
              <a:rPr lang="en-US" dirty="0">
                <a:latin typeface="Arial" charset="0"/>
              </a:rPr>
              <a:t>Do not run it while it is in the case, resting on pillow or covered by a </a:t>
            </a:r>
            <a:r>
              <a:rPr lang="en-US" dirty="0" smtClean="0">
                <a:latin typeface="Arial" charset="0"/>
              </a:rPr>
              <a:t>blanket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Protect </a:t>
            </a:r>
            <a:r>
              <a:rPr lang="en-US" dirty="0">
                <a:latin typeface="Arial" charset="0"/>
              </a:rPr>
              <a:t>notebook against ESD</a:t>
            </a:r>
          </a:p>
          <a:p>
            <a:pPr lvl="1" eaLnBrk="1" hangingPunct="1"/>
            <a:r>
              <a:rPr lang="en-US" dirty="0">
                <a:latin typeface="Arial" charset="0"/>
              </a:rPr>
              <a:t>Remove CD/DVD </a:t>
            </a:r>
            <a:r>
              <a:rPr lang="en-US" dirty="0" smtClean="0">
                <a:latin typeface="Arial" charset="0"/>
              </a:rPr>
              <a:t>or USB flash drives before </a:t>
            </a:r>
            <a:r>
              <a:rPr lang="en-US" dirty="0">
                <a:latin typeface="Arial" charset="0"/>
              </a:rPr>
              <a:t>traveling</a:t>
            </a:r>
          </a:p>
          <a:p>
            <a:pPr lvl="1" eaLnBrk="1" hangingPunct="1"/>
            <a:r>
              <a:rPr lang="en-US" dirty="0">
                <a:latin typeface="Arial" charset="0"/>
              </a:rPr>
              <a:t>Take precautions if notebook gets </a:t>
            </a:r>
            <a:r>
              <a:rPr lang="en-US" dirty="0" smtClean="0">
                <a:latin typeface="Arial" charset="0"/>
              </a:rPr>
              <a:t>wet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current backups of important data</a:t>
            </a:r>
            <a:endParaRPr lang="en-US" dirty="0">
              <a:latin typeface="Arial" charset="0"/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74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Laptops and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Cleaning tips:</a:t>
            </a:r>
          </a:p>
          <a:p>
            <a:pPr lvl="1" eaLnBrk="1" hangingPunct="1"/>
            <a:r>
              <a:rPr lang="en-US" dirty="0">
                <a:latin typeface="Arial" charset="0"/>
              </a:rPr>
              <a:t>Clean LCD panel with a soft dry cloth</a:t>
            </a:r>
          </a:p>
          <a:p>
            <a:pPr lvl="1" eaLnBrk="1" hangingPunct="1"/>
            <a:r>
              <a:rPr lang="en-US" dirty="0">
                <a:latin typeface="Arial" charset="0"/>
              </a:rPr>
              <a:t>Use compressed air</a:t>
            </a:r>
          </a:p>
          <a:p>
            <a:pPr lvl="2" eaLnBrk="1" hangingPunct="1"/>
            <a:r>
              <a:rPr lang="en-US" dirty="0">
                <a:latin typeface="Arial" charset="0"/>
              </a:rPr>
              <a:t>To clean keyboard, track ball, and touch pad</a:t>
            </a:r>
          </a:p>
          <a:p>
            <a:pPr lvl="2" eaLnBrk="1" hangingPunct="1"/>
            <a:r>
              <a:rPr lang="en-US" dirty="0">
                <a:latin typeface="Arial" charset="0"/>
              </a:rPr>
              <a:t>To blow out air vents</a:t>
            </a:r>
          </a:p>
          <a:p>
            <a:pPr lvl="2" eaLnBrk="1" hangingPunct="1"/>
            <a:r>
              <a:rPr lang="en-US" dirty="0">
                <a:latin typeface="Arial" charset="0"/>
              </a:rPr>
              <a:t>Remove keyboard if keys are sticking and then blow air under keys</a:t>
            </a:r>
          </a:p>
          <a:p>
            <a:pPr lvl="1" eaLnBrk="1" hangingPunct="1"/>
            <a:r>
              <a:rPr lang="en-US" dirty="0">
                <a:latin typeface="Arial" charset="0"/>
              </a:rPr>
              <a:t>Use contact cleaner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Remove battery and clean battery </a:t>
            </a:r>
            <a:r>
              <a:rPr lang="en-US" dirty="0">
                <a:latin typeface="Arial" charset="0"/>
              </a:rPr>
              <a:t>connections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845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Look at Mobile Device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smart phone is a cell phone with added capabilities</a:t>
            </a:r>
          </a:p>
          <a:p>
            <a:pPr lvl="1"/>
            <a:r>
              <a:rPr lang="en-US" dirty="0"/>
              <a:t>Ability to send/receive </a:t>
            </a:r>
            <a:r>
              <a:rPr lang="en-US" dirty="0" smtClean="0"/>
              <a:t>text messages with photos, video, or other multimedia content</a:t>
            </a:r>
            <a:endParaRPr lang="en-US" dirty="0"/>
          </a:p>
          <a:p>
            <a:pPr lvl="1"/>
            <a:r>
              <a:rPr lang="en-US" dirty="0"/>
              <a:t>Web browsing</a:t>
            </a:r>
          </a:p>
          <a:p>
            <a:pPr lvl="1"/>
            <a:r>
              <a:rPr lang="en-US" dirty="0" smtClean="0"/>
              <a:t>Manage email </a:t>
            </a:r>
            <a:endParaRPr lang="en-US" dirty="0"/>
          </a:p>
          <a:p>
            <a:pPr lvl="1"/>
            <a:r>
              <a:rPr lang="en-US" dirty="0" smtClean="0"/>
              <a:t>Play games</a:t>
            </a:r>
            <a:endParaRPr lang="en-US" dirty="0"/>
          </a:p>
          <a:p>
            <a:pPr lvl="1"/>
            <a:r>
              <a:rPr lang="en-US" dirty="0"/>
              <a:t>Take photos and video</a:t>
            </a:r>
          </a:p>
          <a:p>
            <a:pPr lvl="1"/>
            <a:r>
              <a:rPr lang="en-US" dirty="0"/>
              <a:t>Use a variety of apps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26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Look at Mobile Device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ablet </a:t>
            </a:r>
            <a:r>
              <a:rPr lang="en-US" dirty="0"/>
              <a:t>is </a:t>
            </a:r>
            <a:r>
              <a:rPr lang="en-US" dirty="0" smtClean="0"/>
              <a:t>larger </a:t>
            </a:r>
            <a:r>
              <a:rPr lang="en-US" dirty="0"/>
              <a:t>than a smart phone with similar functions</a:t>
            </a:r>
          </a:p>
          <a:p>
            <a:r>
              <a:rPr lang="en-US" dirty="0"/>
              <a:t>Most connect to Wi-Fi and Bluetooth and some have cellular network connectivity</a:t>
            </a:r>
          </a:p>
          <a:p>
            <a:pPr lvl="1"/>
            <a:r>
              <a:rPr lang="en-US" dirty="0"/>
              <a:t>Some can make phone calls and use MMS</a:t>
            </a:r>
          </a:p>
          <a:p>
            <a:r>
              <a:rPr lang="en-US" dirty="0" smtClean="0"/>
              <a:t>Phablet – same capabilities of a smart phone or tablet</a:t>
            </a:r>
          </a:p>
          <a:p>
            <a:pPr lvl="1"/>
            <a:r>
              <a:rPr lang="en-US" dirty="0" smtClean="0"/>
              <a:t>Smaller than a tablet and larger than a smart phone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00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Look at Mobile Device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mobile devices</a:t>
            </a:r>
          </a:p>
          <a:p>
            <a:pPr lvl="1"/>
            <a:r>
              <a:rPr lang="en-US" dirty="0" smtClean="0"/>
              <a:t>E-readers</a:t>
            </a:r>
          </a:p>
          <a:p>
            <a:pPr lvl="1"/>
            <a:r>
              <a:rPr lang="en-US" dirty="0" smtClean="0"/>
              <a:t>Smart cameras</a:t>
            </a:r>
          </a:p>
          <a:p>
            <a:pPr lvl="1"/>
            <a:r>
              <a:rPr lang="en-US" dirty="0" smtClean="0"/>
              <a:t>Wearable technology devices</a:t>
            </a:r>
          </a:p>
          <a:p>
            <a:pPr lvl="2"/>
            <a:r>
              <a:rPr lang="en-US" dirty="0" smtClean="0"/>
              <a:t>Smart watches, wristbands, arm bands, eyeglasses, headsets, and clothing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96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ways a mobile device connects to outside world:</a:t>
            </a:r>
          </a:p>
          <a:p>
            <a:pPr lvl="1"/>
            <a:r>
              <a:rPr lang="en-US" dirty="0" smtClean="0"/>
              <a:t>Wi-Fi local wireless network and cellular network</a:t>
            </a:r>
          </a:p>
          <a:p>
            <a:pPr lvl="1"/>
            <a:r>
              <a:rPr lang="en-US" dirty="0" smtClean="0"/>
              <a:t>Bluetooth and Infrared</a:t>
            </a:r>
          </a:p>
          <a:p>
            <a:pPr lvl="1"/>
            <a:r>
              <a:rPr lang="en-US" dirty="0" smtClean="0"/>
              <a:t>Near Field Communication (NFC)</a:t>
            </a:r>
          </a:p>
          <a:p>
            <a:pPr lvl="1"/>
            <a:r>
              <a:rPr lang="en-US" dirty="0" smtClean="0"/>
              <a:t>Wired connection</a:t>
            </a:r>
          </a:p>
          <a:p>
            <a:pPr lvl="1"/>
            <a:r>
              <a:rPr lang="en-US" dirty="0" smtClean="0"/>
              <a:t>Tethering and mobile hotspots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9th Edition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Describe various hardware components in mobile devices and types of wired and wireless connections mobile devices can make</a:t>
            </a:r>
          </a:p>
          <a:p>
            <a:pPr eaLnBrk="1" hangingPunct="1"/>
            <a:r>
              <a:rPr lang="en-US" dirty="0" smtClean="0"/>
              <a:t>Describe the purpose of various tools you will need as a computer hardware technician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435705-CFBC-4C6D-9BCC-B7B4AE27B0AE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7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mobile device can use the following to sense its position:</a:t>
            </a:r>
          </a:p>
          <a:p>
            <a:pPr lvl="1"/>
            <a:r>
              <a:rPr lang="en-US" dirty="0"/>
              <a:t>Gyroscope or accelerometer</a:t>
            </a:r>
          </a:p>
          <a:p>
            <a:pPr lvl="2"/>
            <a:r>
              <a:rPr lang="en-US" dirty="0"/>
              <a:t>Motion and position sensing device</a:t>
            </a:r>
          </a:p>
          <a:p>
            <a:pPr lvl="2"/>
            <a:r>
              <a:rPr lang="en-US" dirty="0"/>
              <a:t>Helps to adjust screen orientation</a:t>
            </a:r>
          </a:p>
          <a:p>
            <a:pPr lvl="2"/>
            <a:r>
              <a:rPr lang="en-US" dirty="0"/>
              <a:t>Used by games to sense device movement</a:t>
            </a:r>
          </a:p>
          <a:p>
            <a:pPr lvl="1"/>
            <a:r>
              <a:rPr lang="en-US" dirty="0"/>
              <a:t>GPS</a:t>
            </a:r>
          </a:p>
          <a:p>
            <a:pPr lvl="2"/>
            <a:r>
              <a:rPr lang="en-US" dirty="0" smtClean="0"/>
              <a:t>Mobile devices might contain a GPS receiver</a:t>
            </a:r>
          </a:p>
          <a:p>
            <a:pPr lvl="2"/>
            <a:r>
              <a:rPr lang="en-US" dirty="0" smtClean="0"/>
              <a:t>Routinely reports its position to the owner of the OS</a:t>
            </a:r>
          </a:p>
          <a:p>
            <a:pPr lvl="2"/>
            <a:r>
              <a:rPr lang="en-US" dirty="0" smtClean="0"/>
              <a:t>Geotracking: possible for companies to track device’s whereabouts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devices store apps and data on a solid state drive (SSD)</a:t>
            </a:r>
          </a:p>
          <a:p>
            <a:pPr lvl="1"/>
            <a:r>
              <a:rPr lang="en-US" dirty="0" smtClean="0"/>
              <a:t>A type of flash memory</a:t>
            </a:r>
          </a:p>
          <a:p>
            <a:r>
              <a:rPr lang="en-US" dirty="0" smtClean="0"/>
              <a:t>A device might have an external slot for a smart card to provide extra storage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987663"/>
            <a:ext cx="6320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1-49  </a:t>
            </a:r>
            <a:r>
              <a:rPr lang="en-US" sz="1200" dirty="0" smtClean="0"/>
              <a:t>An Android device might provide a memory card slot to allow for extra storage</a:t>
            </a:r>
            <a:endParaRPr lang="en-US" sz="1200" dirty="0"/>
          </a:p>
        </p:txBody>
      </p:sp>
      <p:pic>
        <p:nvPicPr>
          <p:cNvPr id="8" name="Picture 7" descr="An Android device might provide a memory card slot to allow for extra storage" title="Figure 1-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25" y="3920221"/>
            <a:ext cx="4781550" cy="200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28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accessories:</a:t>
            </a:r>
          </a:p>
          <a:p>
            <a:pPr lvl="1"/>
            <a:r>
              <a:rPr lang="en-US" dirty="0" smtClean="0"/>
              <a:t>Wireless keyboards</a:t>
            </a:r>
          </a:p>
          <a:p>
            <a:pPr lvl="1"/>
            <a:r>
              <a:rPr lang="en-US" dirty="0" smtClean="0"/>
              <a:t>Speakers</a:t>
            </a:r>
          </a:p>
          <a:p>
            <a:pPr lvl="1"/>
            <a:r>
              <a:rPr lang="en-US" dirty="0" smtClean="0"/>
              <a:t>Ear buds</a:t>
            </a:r>
          </a:p>
          <a:p>
            <a:pPr lvl="1"/>
            <a:r>
              <a:rPr lang="en-US" dirty="0" smtClean="0"/>
              <a:t>Headsets</a:t>
            </a:r>
          </a:p>
          <a:p>
            <a:pPr lvl="1"/>
            <a:r>
              <a:rPr lang="en-US" dirty="0" smtClean="0"/>
              <a:t>Game pads</a:t>
            </a:r>
          </a:p>
          <a:p>
            <a:pPr lvl="1"/>
            <a:r>
              <a:rPr lang="en-US" dirty="0" smtClean="0"/>
              <a:t>Docking stations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USB adapters</a:t>
            </a:r>
          </a:p>
          <a:p>
            <a:pPr lvl="1"/>
            <a:r>
              <a:rPr lang="en-US" dirty="0" smtClean="0"/>
              <a:t>Credit card readers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038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Field-Serviceable Parts for Mobile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few FRU in mobile devices</a:t>
            </a:r>
          </a:p>
          <a:p>
            <a:r>
              <a:rPr lang="en-US" dirty="0" smtClean="0"/>
              <a:t>It is possible to replace screens in some mobile devices</a:t>
            </a:r>
          </a:p>
          <a:p>
            <a:pPr lvl="1"/>
            <a:r>
              <a:rPr lang="en-US" dirty="0" smtClean="0"/>
              <a:t>A support technician is not generally expected to do this</a:t>
            </a:r>
          </a:p>
          <a:p>
            <a:r>
              <a:rPr lang="en-US" dirty="0" smtClean="0"/>
              <a:t>SIM cards and batteries can be replaced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22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By a Computer Hardware Technician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Essential tools</a:t>
            </a:r>
          </a:p>
          <a:p>
            <a:pPr lvl="1" eaLnBrk="1" hangingPunct="1"/>
            <a:r>
              <a:rPr lang="en-US" dirty="0" smtClean="0"/>
              <a:t>ESD strap (ground bracelet)</a:t>
            </a:r>
            <a:endParaRPr lang="en-US" dirty="0"/>
          </a:p>
          <a:p>
            <a:pPr lvl="1" eaLnBrk="1" hangingPunct="1"/>
            <a:r>
              <a:rPr lang="en-US" dirty="0"/>
              <a:t>Flat-head screwdriver</a:t>
            </a:r>
          </a:p>
          <a:p>
            <a:pPr lvl="1" eaLnBrk="1" hangingPunct="1"/>
            <a:r>
              <a:rPr lang="en-US" dirty="0"/>
              <a:t>Phillips-head or cross-head screwdriver</a:t>
            </a:r>
          </a:p>
          <a:p>
            <a:pPr lvl="1" eaLnBrk="1" hangingPunct="1"/>
            <a:r>
              <a:rPr lang="en-US" dirty="0"/>
              <a:t>Torx screwdriver set (size T15)</a:t>
            </a:r>
          </a:p>
          <a:p>
            <a:pPr lvl="1" eaLnBrk="1" hangingPunct="1"/>
            <a:r>
              <a:rPr lang="en-US" dirty="0"/>
              <a:t>Insulated tweezers</a:t>
            </a:r>
          </a:p>
          <a:p>
            <a:pPr lvl="1" eaLnBrk="1" hangingPunct="1"/>
            <a:r>
              <a:rPr lang="en-US" dirty="0"/>
              <a:t>Extractor</a:t>
            </a:r>
          </a:p>
          <a:p>
            <a:pPr lvl="1" eaLnBrk="1" hangingPunct="1"/>
            <a:r>
              <a:rPr lang="en-US" dirty="0"/>
              <a:t>OS recovery CD or DVD</a:t>
            </a:r>
          </a:p>
          <a:p>
            <a:pPr eaLnBrk="1" hangingPunct="1"/>
            <a:r>
              <a:rPr lang="en-US" dirty="0"/>
              <a:t>Many other non-essential tools exists</a:t>
            </a:r>
          </a:p>
          <a:p>
            <a:pPr eaLnBrk="1" hangingPunct="1"/>
            <a:r>
              <a:rPr lang="en-US" dirty="0"/>
              <a:t>Use a </a:t>
            </a:r>
            <a:r>
              <a:rPr lang="en-US" dirty="0" smtClean="0"/>
              <a:t>toolbox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 By a Computer Hardware Technician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5249054"/>
            <a:ext cx="7111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1-52 </a:t>
            </a:r>
            <a:r>
              <a:rPr lang="en-US" sz="1200" dirty="0" smtClean="0"/>
              <a:t>Tools used by IT support technicians when maintaining, repairing, or upgrading computers</a:t>
            </a:r>
            <a:endParaRPr lang="en-US" sz="1200" dirty="0"/>
          </a:p>
        </p:txBody>
      </p:sp>
      <p:pic>
        <p:nvPicPr>
          <p:cNvPr id="8" name="Content Placeholder 7" descr="Tools used by IT support technicians when maintaining, repairing, or upgrading computers" title="Figure 1-5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5925" y="2063683"/>
            <a:ext cx="57721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53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Diagnostic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Post Diagnostic Cards</a:t>
            </a:r>
          </a:p>
          <a:p>
            <a:pPr lvl="1" eaLnBrk="1" hangingPunct="1"/>
            <a:r>
              <a:rPr lang="en-US" dirty="0"/>
              <a:t>Helps discover, report computer errors and conflicts at power-on self test (POST)</a:t>
            </a:r>
          </a:p>
          <a:p>
            <a:pPr lvl="2" eaLnBrk="1" hangingPunct="1"/>
            <a:r>
              <a:rPr lang="en-US" dirty="0"/>
              <a:t>Tests performed by startup </a:t>
            </a:r>
            <a:r>
              <a:rPr lang="en-US" dirty="0" smtClean="0"/>
              <a:t>UEFI/BIOS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6972" y="5908695"/>
            <a:ext cx="7324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1-56  </a:t>
            </a:r>
            <a:r>
              <a:rPr lang="en-US" sz="1200" dirty="0" smtClean="0"/>
              <a:t>Post Code Master diagnostic card by Microsystems Developments, Inc. installs in a PCI slot</a:t>
            </a:r>
            <a:endParaRPr lang="en-US" sz="1200" dirty="0"/>
          </a:p>
        </p:txBody>
      </p:sp>
      <p:pic>
        <p:nvPicPr>
          <p:cNvPr id="8" name="Picture 7" descr="Post Code Master diagnostic card by Microsystems Developments, Inc. installs in a PCI slot" title="Figure 1-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92" y="3351481"/>
            <a:ext cx="3581400" cy="243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Diagnostic 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Firmware – programs and data stored on the motherboard</a:t>
            </a:r>
          </a:p>
          <a:p>
            <a:r>
              <a:rPr lang="en-US" dirty="0" smtClean="0"/>
              <a:t>Two types of firmware may be used:</a:t>
            </a:r>
          </a:p>
          <a:p>
            <a:pPr lvl="1"/>
            <a:r>
              <a:rPr lang="en-US" dirty="0" smtClean="0"/>
              <a:t>BIOS (basic input/output system) contains:</a:t>
            </a:r>
          </a:p>
          <a:p>
            <a:pPr lvl="2"/>
            <a:r>
              <a:rPr lang="en-US" dirty="0" smtClean="0"/>
              <a:t>System BIOS</a:t>
            </a:r>
          </a:p>
          <a:p>
            <a:pPr lvl="2"/>
            <a:r>
              <a:rPr lang="en-US" dirty="0" smtClean="0"/>
              <a:t>Startup BIOS</a:t>
            </a:r>
          </a:p>
          <a:p>
            <a:pPr lvl="2"/>
            <a:r>
              <a:rPr lang="en-US" dirty="0" smtClean="0"/>
              <a:t>BIOS setup</a:t>
            </a:r>
          </a:p>
          <a:p>
            <a:pPr lvl="1"/>
            <a:r>
              <a:rPr lang="en-US" dirty="0" smtClean="0"/>
              <a:t>UEFI (Unified Extensible Firmware Interface)</a:t>
            </a:r>
          </a:p>
          <a:p>
            <a:pPr lvl="2"/>
            <a:r>
              <a:rPr lang="en-US" dirty="0" smtClean="0"/>
              <a:t>More robust and secure than BIOS</a:t>
            </a:r>
          </a:p>
          <a:p>
            <a:pPr lvl="2"/>
            <a:r>
              <a:rPr lang="en-US" dirty="0" smtClean="0"/>
              <a:t>Can assure boot is secure and no rogue OS hijacks the system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41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Tester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Power Supply Tester</a:t>
            </a:r>
          </a:p>
          <a:p>
            <a:pPr lvl="1" eaLnBrk="1" hangingPunct="1"/>
            <a:r>
              <a:rPr lang="en-US" dirty="0"/>
              <a:t>Measures output of each power supply connector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5614" y="5553482"/>
            <a:ext cx="7072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1-57  </a:t>
            </a:r>
            <a:r>
              <a:rPr lang="en-US" sz="1200" dirty="0" smtClean="0"/>
              <a:t>Use a power supply tester to test the output of each power connector on a power supply </a:t>
            </a:r>
            <a:endParaRPr lang="en-US" sz="1200" dirty="0"/>
          </a:p>
        </p:txBody>
      </p:sp>
      <p:pic>
        <p:nvPicPr>
          <p:cNvPr id="8" name="Picture 7" descr="Use a power supply tester to test the output of each power connector on a power supply " title="Figure 1-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2667000"/>
            <a:ext cx="57435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02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Multimeter</a:t>
            </a:r>
          </a:p>
          <a:p>
            <a:pPr lvl="1"/>
            <a:r>
              <a:rPr lang="en-US" dirty="0" smtClean="0"/>
              <a:t>Measures </a:t>
            </a:r>
            <a:r>
              <a:rPr lang="en-US" dirty="0"/>
              <a:t>several characteristics of electricity in a variety of </a:t>
            </a:r>
            <a:r>
              <a:rPr lang="en-US" dirty="0" smtClean="0"/>
              <a:t>devices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5943600"/>
            <a:ext cx="634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1-58  </a:t>
            </a:r>
            <a:r>
              <a:rPr lang="en-US" sz="1200" dirty="0" smtClean="0"/>
              <a:t>This digital multimeter can be set to measure voltage, resistance, or continuity</a:t>
            </a:r>
            <a:endParaRPr lang="en-US" sz="1200" dirty="0"/>
          </a:p>
        </p:txBody>
      </p:sp>
      <p:pic>
        <p:nvPicPr>
          <p:cNvPr id="8" name="Picture 7" descr="This digital multimeter can be set to measure voltage, resistance, or continuity" title="Figure 1-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34780"/>
            <a:ext cx="4495800" cy="318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Case</a:t>
            </a:r>
          </a:p>
          <a:p>
            <a:pPr lvl="1"/>
            <a:r>
              <a:rPr lang="en-US" dirty="0" smtClean="0"/>
              <a:t>Sometimes called “chassis”</a:t>
            </a:r>
          </a:p>
          <a:p>
            <a:pPr lvl="1"/>
            <a:r>
              <a:rPr lang="en-US" dirty="0" smtClean="0"/>
              <a:t>Holds</a:t>
            </a:r>
          </a:p>
          <a:p>
            <a:pPr lvl="2"/>
            <a:r>
              <a:rPr lang="en-US" dirty="0" smtClean="0"/>
              <a:t>Power supply, motherboard, processor, memory modules, expansion cards, hard drive, optical drive, other drives</a:t>
            </a:r>
          </a:p>
          <a:p>
            <a:pPr lvl="2"/>
            <a:r>
              <a:rPr lang="en-US" dirty="0" smtClean="0"/>
              <a:t>Tower case – sits upright and can hold several drives</a:t>
            </a:r>
          </a:p>
          <a:p>
            <a:pPr lvl="2"/>
            <a:r>
              <a:rPr lang="en-US" dirty="0" smtClean="0"/>
              <a:t>Desktop case – lies flat and sometimes holds monitor</a:t>
            </a:r>
          </a:p>
          <a:p>
            <a:pPr lvl="2"/>
            <a:r>
              <a:rPr lang="en-US" dirty="0" smtClean="0"/>
              <a:t>Mobile case – used with laptops and tablets</a:t>
            </a:r>
          </a:p>
          <a:p>
            <a:pPr lvl="2"/>
            <a:r>
              <a:rPr lang="en-US" dirty="0" smtClean="0"/>
              <a:t>All-in-one case – used with all-in-one computer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Loopback Plugs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Loopback plug</a:t>
            </a:r>
          </a:p>
          <a:p>
            <a:pPr lvl="1"/>
            <a:r>
              <a:rPr lang="en-US" dirty="0" smtClean="0"/>
              <a:t>Used to test a port in a computer or other device to make sure the port is working</a:t>
            </a:r>
          </a:p>
          <a:p>
            <a:pPr lvl="2"/>
            <a:r>
              <a:rPr lang="en-US" dirty="0" smtClean="0"/>
              <a:t>May also test the throughput or speed of 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300" y="5626280"/>
            <a:ext cx="4927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1-59  </a:t>
            </a:r>
            <a:r>
              <a:rPr lang="en-US" sz="1200" dirty="0" smtClean="0"/>
              <a:t>A loopback plug testing a network port and network cable</a:t>
            </a:r>
            <a:endParaRPr lang="en-US" sz="1200" dirty="0"/>
          </a:p>
        </p:txBody>
      </p:sp>
      <p:pic>
        <p:nvPicPr>
          <p:cNvPr id="8" name="Picture 7" descr="A loopback plug testing a network port and network cable" title="Figure 1-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3429000"/>
            <a:ext cx="51339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391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9th Edition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Ports on a computer might include video, RJ-45, audio, S/PDIF, USB, FireWire, eSATA, and PS/2</a:t>
            </a:r>
          </a:p>
          <a:p>
            <a:pPr eaLnBrk="1" hangingPunct="1"/>
            <a:r>
              <a:rPr lang="en-US" dirty="0" smtClean="0"/>
              <a:t>Internal computer components include the motherboard, processor, expansion cards, DIMM modules, hard drive, optical drive, tape drive, and power supply</a:t>
            </a:r>
          </a:p>
          <a:p>
            <a:pPr eaLnBrk="1" hangingPunct="1"/>
            <a:r>
              <a:rPr lang="en-US" dirty="0" smtClean="0"/>
              <a:t>Form factors used by cases, power supplies, and motherboards are ATX and micro-ATX</a:t>
            </a:r>
          </a:p>
          <a:p>
            <a:pPr eaLnBrk="1" hangingPunct="1"/>
            <a:r>
              <a:rPr lang="en-US" dirty="0" smtClean="0"/>
              <a:t>Power connectors include the 20-pin P1, 24-pin P1, 4-pin and 8-pin auxiliary motherboard, 4-pin Molex, 15-pin SATA, 4-pin Berg, and 6/8-pin PCIe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17C27-9037-4C0D-90E6-724AF1A49382}" type="slidenum">
              <a:rPr lang="en-US" smtClean="0"/>
              <a:pPr eaLnBrk="1" hangingPunct="1"/>
              <a:t>51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9th Edition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Most hard drives, optical drives, and tape drives use the serial ATA (SATA) standards</a:t>
            </a:r>
          </a:p>
          <a:p>
            <a:pPr eaLnBrk="1" hangingPunct="1"/>
            <a:r>
              <a:rPr lang="en-US" dirty="0" smtClean="0"/>
              <a:t>Laptop computers use function keys to control many features of the laptop</a:t>
            </a:r>
          </a:p>
          <a:p>
            <a:pPr eaLnBrk="1" hangingPunct="1"/>
            <a:r>
              <a:rPr lang="en-US" dirty="0" smtClean="0"/>
              <a:t>A laptop may have an ExpressCard/34 or ExpressCard/54 slot for expansion</a:t>
            </a:r>
          </a:p>
          <a:p>
            <a:pPr eaLnBrk="1" hangingPunct="1"/>
            <a:r>
              <a:rPr lang="en-US" dirty="0" smtClean="0"/>
              <a:t>Internal laptop components include keyboard, hard drive, memory, smart card reader, optical drive, wireless card, screen, DC jack, battery pack, touch pad, speaker, system board, and CPU, heat sink/fan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17C27-9037-4C0D-90E6-724AF1A49382}" type="slidenum">
              <a:rPr lang="en-US" smtClean="0"/>
              <a:pPr eaLnBrk="1" hangingPunct="1"/>
              <a:t>52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24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all-in-one computer uses a combination of components designed for desktop computers and </a:t>
            </a:r>
            <a:r>
              <a:rPr lang="en-US" dirty="0" smtClean="0"/>
              <a:t>laptops</a:t>
            </a:r>
          </a:p>
          <a:p>
            <a:r>
              <a:rPr lang="en-US" dirty="0" smtClean="0"/>
              <a:t>Mobile devices an IT support technician may service include smart phones, tablets, phablets, e-readers, smart cameras, GPS devices, and wearable technology devices</a:t>
            </a:r>
          </a:p>
          <a:p>
            <a:r>
              <a:rPr lang="en-US" dirty="0" smtClean="0"/>
              <a:t>A mobile device might make a connection using a cellular network, Wi-Fi network, Bluetooth, IR, NFC, tethering, creating its own hotspot, or a wired connection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804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Hardware, 9th Edition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Common tools for a computer hardware technician include an ESD strap, screwdrivers, tweezers, flashlight, compressed air, and cleaning solutions and pads</a:t>
            </a:r>
          </a:p>
          <a:p>
            <a:pPr eaLnBrk="1" hangingPunct="1"/>
            <a:r>
              <a:rPr lang="en-US" dirty="0" smtClean="0"/>
              <a:t>Special tools a PC support technician might need include a POST diagnostic card, power supply tester, multimeter, and loopback plugs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676B0-9650-4516-A7FA-F4B7078EDB01}" type="slidenum">
              <a:rPr lang="en-US" smtClean="0"/>
              <a:pPr eaLnBrk="1" hangingPunct="1"/>
              <a:t>54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Ports used with desktop and mobile computers" title="Table 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438400"/>
            <a:ext cx="6311151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9300" y="5715000"/>
            <a:ext cx="4065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Table 1-1 </a:t>
            </a:r>
            <a:r>
              <a:rPr lang="en-US" sz="1200" dirty="0" smtClean="0"/>
              <a:t>Ports used with desktop and mobile computers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384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449669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Table 1-1 </a:t>
            </a:r>
            <a:r>
              <a:rPr lang="en-US" sz="1200" dirty="0" smtClean="0"/>
              <a:t>Ports used with desktop and mobile computers (continued)</a:t>
            </a:r>
            <a:endParaRPr lang="en-US" sz="1200" b="1" dirty="0"/>
          </a:p>
        </p:txBody>
      </p:sp>
      <p:pic>
        <p:nvPicPr>
          <p:cNvPr id="7" name="Picture 6" descr="Ports used with desktop and mobile computers (continued)" title="Table 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295400"/>
            <a:ext cx="34405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4800600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Table 1-1 </a:t>
            </a:r>
            <a:r>
              <a:rPr lang="en-US" sz="1200" dirty="0" smtClean="0"/>
              <a:t>Ports used with desktop and mobile computers (continued)</a:t>
            </a:r>
            <a:endParaRPr lang="en-US" sz="1200" b="1" dirty="0"/>
          </a:p>
        </p:txBody>
      </p:sp>
      <p:pic>
        <p:nvPicPr>
          <p:cNvPr id="3" name="Picture 2" descr="Ports used with desktop and mobile computers (continued)" title="Table 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11" y="1676400"/>
            <a:ext cx="5002578" cy="38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5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Inside the 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9th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E6E6526-36D6-462C-9109-9F90B3E0C05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5329257"/>
            <a:ext cx="267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Figure 1-2 </a:t>
            </a:r>
            <a:r>
              <a:rPr lang="en-US" sz="1200" dirty="0" smtClean="0"/>
              <a:t>Inside the computer case</a:t>
            </a:r>
            <a:endParaRPr lang="en-US" sz="1200" dirty="0"/>
          </a:p>
        </p:txBody>
      </p:sp>
      <p:pic>
        <p:nvPicPr>
          <p:cNvPr id="9" name="Picture 8" descr="Inside the computer case" title="Figure 1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1905000"/>
            <a:ext cx="45815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5736</Words>
  <Application>Microsoft Office PowerPoint</Application>
  <PresentationFormat>On-screen Show (4:3)</PresentationFormat>
  <Paragraphs>876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 New Roman</vt:lpstr>
      <vt:lpstr>Default Design</vt:lpstr>
      <vt:lpstr>1_Default Design</vt:lpstr>
      <vt:lpstr>About the Presentations</vt:lpstr>
      <vt:lpstr>A+ Guide to Hardware, 9th Edition</vt:lpstr>
      <vt:lpstr>Objectives</vt:lpstr>
      <vt:lpstr>Objectives</vt:lpstr>
      <vt:lpstr>What’s Inside the Case</vt:lpstr>
      <vt:lpstr>What’s Inside the Case</vt:lpstr>
      <vt:lpstr>What’s Inside the Case</vt:lpstr>
      <vt:lpstr>What’s Inside the Case</vt:lpstr>
      <vt:lpstr>What’s Inside the Case</vt:lpstr>
      <vt:lpstr>What’s Inside the Case</vt:lpstr>
      <vt:lpstr>What’s Inside the Case</vt:lpstr>
      <vt:lpstr>What’s Inside the Case</vt:lpstr>
      <vt:lpstr>What’s Inside the Case</vt:lpstr>
      <vt:lpstr>What’s Inside the Case</vt:lpstr>
      <vt:lpstr>Form Factors Used by Computer Cases, Power Supplies, and Motherboards</vt:lpstr>
      <vt:lpstr>Form Factors Used by Computer Cases, Power Supplies, and Motherboards</vt:lpstr>
      <vt:lpstr>Form Factors Used by Computer Cases, Power Supplies, and Motherboards</vt:lpstr>
      <vt:lpstr>Form Factors Used by Computer Cases, Power Supplies, and Motherboards</vt:lpstr>
      <vt:lpstr>Form Factors Used by Computer Cases, Power Supplies, and Motherboards</vt:lpstr>
      <vt:lpstr>Drives, Their Cables, and Connectors</vt:lpstr>
      <vt:lpstr>First Look at Laptop Computers</vt:lpstr>
      <vt:lpstr>First Look at Laptop Computers</vt:lpstr>
      <vt:lpstr>First Look at Laptop Computers</vt:lpstr>
      <vt:lpstr>First Look at Laptop Computers</vt:lpstr>
      <vt:lpstr>Special Keys, Buttons, and Input Devices on a Laptop</vt:lpstr>
      <vt:lpstr>ExpressCard Slots</vt:lpstr>
      <vt:lpstr>ExpressCard Slots</vt:lpstr>
      <vt:lpstr>Docking Stations</vt:lpstr>
      <vt:lpstr>Laptop Internal Components</vt:lpstr>
      <vt:lpstr>Laptop Internal Components</vt:lpstr>
      <vt:lpstr>What’s Inside an All-in-One Computer</vt:lpstr>
      <vt:lpstr>What’s Inside an All-in-One Computer</vt:lpstr>
      <vt:lpstr>Maintaining Laptops and Mobile Devices</vt:lpstr>
      <vt:lpstr>Maintaining Laptops and Mobile Devices</vt:lpstr>
      <vt:lpstr>Maintaining Laptops and Mobile Devices</vt:lpstr>
      <vt:lpstr>First Look at Mobile Device Hardware</vt:lpstr>
      <vt:lpstr>First Look at Mobile Device Hardware</vt:lpstr>
      <vt:lpstr>First Look at Mobile Device Hardware</vt:lpstr>
      <vt:lpstr>Connection Types</vt:lpstr>
      <vt:lpstr>Connection Types</vt:lpstr>
      <vt:lpstr>Storage Devices</vt:lpstr>
      <vt:lpstr>Mobile Device Accessories</vt:lpstr>
      <vt:lpstr>Field-Serviceable Parts for Mobile Devices</vt:lpstr>
      <vt:lpstr>Tools Used By a Computer Hardware Technician</vt:lpstr>
      <vt:lpstr>Tools Used By a Computer Hardware Technician</vt:lpstr>
      <vt:lpstr>Post Diagnostic Cards</vt:lpstr>
      <vt:lpstr>Post Diagnostic Cards</vt:lpstr>
      <vt:lpstr>Power Supply Tester</vt:lpstr>
      <vt:lpstr>Multimeter</vt:lpstr>
      <vt:lpstr>Loopback Plugs</vt:lpstr>
      <vt:lpstr>Summary </vt:lpstr>
      <vt:lpstr>Summary 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383</cp:revision>
  <dcterms:created xsi:type="dcterms:W3CDTF">2007-07-09T21:56:01Z</dcterms:created>
  <dcterms:modified xsi:type="dcterms:W3CDTF">2016-02-10T14:46:00Z</dcterms:modified>
</cp:coreProperties>
</file>